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8288000" cy="10287000"/>
  <p:notesSz cx="6858000" cy="9144000"/>
  <p:embeddedFontLst>
    <p:embeddedFont>
      <p:font typeface="IBM Plex Sans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BM Plex Sa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nchtouchmaison.com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op-uss.com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nchtouchmaison.com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coop-uss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nchtouchmaison.com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coop-uss.co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nchtouchmaison.com" TargetMode="External"/><Relationship Id="rId3" Type="http://schemas.openxmlformats.org/officeDocument/2006/relationships/image" Target="../media/image29.sv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oop-uss.com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ilippinesfrance.com/media.html" TargetMode="External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hyperlink" Target="http://www.francephilippines.fr/consulting/index.html" TargetMode="External"/><Relationship Id="rId2" Type="http://schemas.openxmlformats.org/officeDocument/2006/relationships/hyperlink" Target="http://www.philippinesfranc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hyperlink" Target="http://www.philippinesfrance.com/media/index.html" TargetMode="External"/><Relationship Id="rId10" Type="http://schemas.openxmlformats.org/officeDocument/2006/relationships/hyperlink" Target="http://www.frenchtouchmaison.com/" TargetMode="External"/><Relationship Id="rId4" Type="http://schemas.openxmlformats.org/officeDocument/2006/relationships/hyperlink" Target="http://www.francephilippines.fr/" TargetMode="External"/><Relationship Id="rId9" Type="http://schemas.openxmlformats.org/officeDocument/2006/relationships/image" Target="../media/image24.png"/><Relationship Id="rId14" Type="http://schemas.openxmlformats.org/officeDocument/2006/relationships/hyperlink" Target="http://www.francephilippines.fr/consultign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nchtouchmaison.com" TargetMode="External"/><Relationship Id="rId3" Type="http://schemas.openxmlformats.org/officeDocument/2006/relationships/hyperlink" Target="http://www.coop-uss.com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nchtouchmaison.com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nchtouchmaison.com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13.svg"/><Relationship Id="rId12" Type="http://schemas.openxmlformats.org/officeDocument/2006/relationships/hyperlink" Target="http://www.frenchtouchmaison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11.svg"/><Relationship Id="rId10" Type="http://schemas.openxmlformats.org/officeDocument/2006/relationships/hyperlink" Target="http://www.coop-uss.com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nchtouchmaison.com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www.frenchtouchmaison.co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p-uss.com" TargetMode="External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10" Type="http://schemas.openxmlformats.org/officeDocument/2006/relationships/hyperlink" Target="http://www.frenchtouchmaison.com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nchtouchmaiso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00985" y="8924786"/>
            <a:ext cx="10654147" cy="1362214"/>
            <a:chOff x="0" y="0"/>
            <a:chExt cx="14205529" cy="1816286"/>
          </a:xfrm>
        </p:grpSpPr>
        <p:sp>
          <p:nvSpPr>
            <p:cNvPr id="3" name="Freeform 3"/>
            <p:cNvSpPr/>
            <p:nvPr/>
          </p:nvSpPr>
          <p:spPr>
            <a:xfrm>
              <a:off x="0" y="846825"/>
              <a:ext cx="969461" cy="969461"/>
            </a:xfrm>
            <a:custGeom>
              <a:avLst/>
              <a:gdLst/>
              <a:ahLst/>
              <a:cxnLst/>
              <a:rect l="l" t="t" r="r" b="b"/>
              <a:pathLst>
                <a:path w="969461" h="969461">
                  <a:moveTo>
                    <a:pt x="0" y="0"/>
                  </a:moveTo>
                  <a:lnTo>
                    <a:pt x="969461" y="0"/>
                  </a:lnTo>
                  <a:lnTo>
                    <a:pt x="969461" y="969461"/>
                  </a:lnTo>
                  <a:lnTo>
                    <a:pt x="0" y="969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969461" y="-38100"/>
              <a:ext cx="13236068" cy="1722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5"/>
                </a:lnSpc>
              </a:pPr>
              <a:r>
                <a:rPr lang="en-US" sz="4019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1400 breeders, 2166 animals </a:t>
              </a:r>
            </a:p>
            <a:p>
              <a:pPr algn="ctr">
                <a:lnSpc>
                  <a:spcPts val="5225"/>
                </a:lnSpc>
                <a:spcBef>
                  <a:spcPct val="0"/>
                </a:spcBef>
              </a:pPr>
              <a:r>
                <a:rPr lang="en-US" sz="4019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and 369 breeds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2151761">
            <a:off x="10912533" y="-4157532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2"/>
                </a:lnTo>
                <a:lnTo>
                  <a:pt x="0" y="7622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hlinkClick r:id="rId6" tooltip="http://www.coop-uss.com"/>
          </p:cNvPr>
          <p:cNvSpPr/>
          <p:nvPr/>
        </p:nvSpPr>
        <p:spPr>
          <a:xfrm>
            <a:off x="735611" y="293260"/>
            <a:ext cx="3608088" cy="2267941"/>
          </a:xfrm>
          <a:custGeom>
            <a:avLst/>
            <a:gdLst/>
            <a:ahLst/>
            <a:cxnLst/>
            <a:rect l="l" t="t" r="r" b="b"/>
            <a:pathLst>
              <a:path w="3608088" h="2267941">
                <a:moveTo>
                  <a:pt x="0" y="0"/>
                </a:moveTo>
                <a:lnTo>
                  <a:pt x="3608088" y="0"/>
                </a:lnTo>
                <a:lnTo>
                  <a:pt x="3608088" y="2267941"/>
                </a:lnTo>
                <a:lnTo>
                  <a:pt x="0" y="22679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223" r="-14223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35611" y="4390049"/>
            <a:ext cx="5665374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6"/>
              </a:lnSpc>
            </a:pPr>
            <a:r>
              <a:rPr lang="en-US" sz="6213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8" tooltip="http://www.frenchtouchmaison.com"/>
              </a:rPr>
              <a:t>French </a:t>
            </a:r>
          </a:p>
          <a:p>
            <a:pPr algn="l">
              <a:lnSpc>
                <a:spcPts val="7456"/>
              </a:lnSpc>
            </a:pPr>
            <a:r>
              <a:rPr lang="en-US" sz="6213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  <a:p>
            <a:pPr marL="0" lvl="0" indent="0" algn="l">
              <a:lnSpc>
                <a:spcPts val="7456"/>
              </a:lnSpc>
              <a:spcBef>
                <a:spcPct val="0"/>
              </a:spcBef>
            </a:pPr>
            <a:r>
              <a:rPr lang="en-US" sz="6213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Propose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020459" y="0"/>
            <a:ext cx="12741958" cy="8118320"/>
            <a:chOff x="0" y="0"/>
            <a:chExt cx="16989278" cy="10824426"/>
          </a:xfrm>
        </p:grpSpPr>
        <p:sp>
          <p:nvSpPr>
            <p:cNvPr id="9" name="TextBox 9"/>
            <p:cNvSpPr txBox="1"/>
            <p:nvPr/>
          </p:nvSpPr>
          <p:spPr>
            <a:xfrm>
              <a:off x="0" y="8220290"/>
              <a:ext cx="16989278" cy="2604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569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The agricultural show  </a:t>
              </a:r>
            </a:p>
            <a:p>
              <a:pPr algn="ctr">
                <a:lnSpc>
                  <a:spcPts val="7979"/>
                </a:lnSpc>
              </a:pPr>
              <a:r>
                <a:rPr lang="en-US" sz="569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the largest farm in the world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64837"/>
              <a:ext cx="16989278" cy="7118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27"/>
                </a:lnSpc>
              </a:pPr>
              <a:r>
                <a:rPr lang="en-US" sz="10327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VISIT THE</a:t>
              </a:r>
            </a:p>
            <a:p>
              <a:pPr algn="ctr">
                <a:lnSpc>
                  <a:spcPts val="10327"/>
                </a:lnSpc>
              </a:pPr>
              <a:r>
                <a:rPr lang="en-US" sz="10327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SALON</a:t>
              </a:r>
            </a:p>
            <a:p>
              <a:pPr algn="ctr">
                <a:lnSpc>
                  <a:spcPts val="10327"/>
                </a:lnSpc>
              </a:pPr>
              <a:r>
                <a:rPr lang="en-US" sz="10327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AGRICULTURAL</a:t>
              </a:r>
            </a:p>
            <a:p>
              <a:pPr algn="ctr">
                <a:lnSpc>
                  <a:spcPts val="10327"/>
                </a:lnSpc>
              </a:pPr>
              <a:r>
                <a:rPr lang="en-US" sz="10327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IN PARIS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3132072" y="5954663"/>
            <a:ext cx="16260828" cy="10022583"/>
          </a:xfrm>
          <a:custGeom>
            <a:avLst/>
            <a:gdLst/>
            <a:ahLst/>
            <a:cxnLst/>
            <a:rect l="l" t="t" r="r" b="b"/>
            <a:pathLst>
              <a:path w="16260828" h="10022583">
                <a:moveTo>
                  <a:pt x="16260828" y="0"/>
                </a:moveTo>
                <a:lnTo>
                  <a:pt x="0" y="0"/>
                </a:lnTo>
                <a:lnTo>
                  <a:pt x="0" y="10022583"/>
                </a:lnTo>
                <a:lnTo>
                  <a:pt x="16260828" y="10022583"/>
                </a:lnTo>
                <a:lnTo>
                  <a:pt x="16260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402777" y="2720926"/>
          <a:ext cx="9856524" cy="6467472"/>
        </p:xfrm>
        <a:graphic>
          <a:graphicData uri="http://schemas.openxmlformats.org/drawingml/2006/table">
            <a:tbl>
              <a:tblPr/>
              <a:tblGrid>
                <a:gridCol w="3285508"/>
                <a:gridCol w="3285508"/>
                <a:gridCol w="3285508"/>
              </a:tblGrid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Individuel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Couple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Transport aérien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Hébergement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Restauration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Logistique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Transport local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754869" y="2242060"/>
            <a:ext cx="6647908" cy="1845533"/>
            <a:chOff x="0" y="0"/>
            <a:chExt cx="8863877" cy="2460711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863877" cy="2460711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618695" y="333672"/>
              <a:ext cx="7882288" cy="152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3"/>
                </a:lnSpc>
              </a:pPr>
              <a:r>
                <a:rPr lang="en-US" sz="3430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ACCORDING TO </a:t>
              </a:r>
            </a:p>
            <a:p>
              <a:pPr algn="ctr">
                <a:lnSpc>
                  <a:spcPts val="4803"/>
                </a:lnSpc>
                <a:spcBef>
                  <a:spcPct val="0"/>
                </a:spcBef>
              </a:pPr>
              <a:r>
                <a:rPr lang="en-US" sz="3430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YOUR REQUEST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82695" y="4497169"/>
            <a:ext cx="5372673" cy="419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80"/>
              </a:lnSpc>
              <a:spcBef>
                <a:spcPct val="0"/>
              </a:spcBef>
            </a:pPr>
            <a:r>
              <a:rPr lang="en-US" sz="69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will prepare a tailor-made budget for you</a:t>
            </a:r>
          </a:p>
        </p:txBody>
      </p:sp>
      <p:sp>
        <p:nvSpPr>
          <p:cNvPr id="8" name="Freeform 8">
            <a:hlinkClick r:id="rId4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223" r="-1422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6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82263" y="-1779210"/>
            <a:ext cx="12008614" cy="10502078"/>
          </a:xfrm>
          <a:custGeom>
            <a:avLst/>
            <a:gdLst/>
            <a:ahLst/>
            <a:cxnLst/>
            <a:rect l="l" t="t" r="r" b="b"/>
            <a:pathLst>
              <a:path w="12008614" h="10502078">
                <a:moveTo>
                  <a:pt x="0" y="0"/>
                </a:moveTo>
                <a:lnTo>
                  <a:pt x="12008614" y="0"/>
                </a:lnTo>
                <a:lnTo>
                  <a:pt x="12008614" y="10502079"/>
                </a:lnTo>
                <a:lnTo>
                  <a:pt x="0" y="10502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727189" y="2547905"/>
          <a:ext cx="9532110" cy="6710394"/>
        </p:xfrm>
        <a:graphic>
          <a:graphicData uri="http://schemas.openxmlformats.org/drawingml/2006/table">
            <a:tbl>
              <a:tblPr/>
              <a:tblGrid>
                <a:gridCol w="4766055"/>
                <a:gridCol w="4766055"/>
              </a:tblGrid>
              <a:tr h="223679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Accompagnement commercial, foires et salons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Représentation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679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Recherche de partenaires</a:t>
                      </a:r>
                      <a:endParaRPr lang="en-US" sz="1100"/>
                    </a:p>
                    <a:p>
                      <a:pPr algn="ctr">
                        <a:lnSpc>
                          <a:spcPts val="3079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Assistance marketing, juridique, compotable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679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Services de Ressources Humaines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Que voulez-vous 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028700" y="3046688"/>
            <a:ext cx="6280387" cy="513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Services and benefits offered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125158" y="1028700"/>
            <a:ext cx="3134142" cy="712748"/>
            <a:chOff x="0" y="0"/>
            <a:chExt cx="4178856" cy="95033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4178856" cy="950331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291683" y="126040"/>
              <a:ext cx="3716088" cy="593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55"/>
                </a:lnSpc>
                <a:spcBef>
                  <a:spcPct val="0"/>
                </a:spcBef>
              </a:pPr>
              <a:r>
                <a:rPr lang="en-US" sz="13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NOTRE DOSSIER COMPLET</a:t>
              </a:r>
            </a:p>
            <a:p>
              <a:pPr algn="ctr">
                <a:lnSpc>
                  <a:spcPts val="1855"/>
                </a:lnSpc>
                <a:spcBef>
                  <a:spcPct val="0"/>
                </a:spcBef>
              </a:pPr>
              <a:r>
                <a:rPr lang="en-US" sz="13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À L'ORDRE DU JOUR</a:t>
              </a:r>
            </a:p>
          </p:txBody>
        </p:sp>
      </p:grpSp>
      <p:sp>
        <p:nvSpPr>
          <p:cNvPr id="8" name="Freeform 8">
            <a:hlinkClick r:id="rId4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223" r="-1422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6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14504" y="2634603"/>
            <a:ext cx="11384238" cy="9252281"/>
          </a:xfrm>
          <a:custGeom>
            <a:avLst/>
            <a:gdLst/>
            <a:ahLst/>
            <a:cxnLst/>
            <a:rect l="l" t="t" r="r" b="b"/>
            <a:pathLst>
              <a:path w="11384238" h="9252281">
                <a:moveTo>
                  <a:pt x="0" y="0"/>
                </a:moveTo>
                <a:lnTo>
                  <a:pt x="11384238" y="0"/>
                </a:lnTo>
                <a:lnTo>
                  <a:pt x="11384238" y="9252281"/>
                </a:lnTo>
                <a:lnTo>
                  <a:pt x="0" y="9252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028700" y="3287954"/>
          <a:ext cx="16034594" cy="4957138"/>
        </p:xfrm>
        <a:graphic>
          <a:graphicData uri="http://schemas.openxmlformats.org/drawingml/2006/table">
            <a:tbl>
              <a:tblPr/>
              <a:tblGrid>
                <a:gridCol w="3246143"/>
                <a:gridCol w="3246143"/>
                <a:gridCol w="3246143"/>
                <a:gridCol w="3046794"/>
                <a:gridCol w="3249371"/>
              </a:tblGrid>
              <a:tr h="1616647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In France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Didier Berger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Tel : 06 80 26 87 73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cudber03@yahoo.fr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520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2234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In the</a:t>
                      </a:r>
                      <a:endParaRPr lang="en-US" sz="1100"/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Philippines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Francois Renaut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Tel : +63 (0) 9691960782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francois.renaut@yahoo.ro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8257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4533312" y="8870001"/>
            <a:ext cx="10518068" cy="1416999"/>
            <a:chOff x="0" y="0"/>
            <a:chExt cx="14024090" cy="1889332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4024090" cy="1889332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978876" y="599862"/>
              <a:ext cx="12471057" cy="836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29"/>
                </a:lnSpc>
                <a:spcBef>
                  <a:spcPct val="0"/>
                </a:spcBef>
              </a:pPr>
              <a:r>
                <a:rPr lang="en-US" sz="3878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CONTACT-US NOW!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4410530" y="4917606"/>
            <a:ext cx="1281699" cy="1588943"/>
          </a:xfrm>
          <a:custGeom>
            <a:avLst/>
            <a:gdLst/>
            <a:ahLst/>
            <a:cxnLst/>
            <a:rect l="l" t="t" r="r" b="b"/>
            <a:pathLst>
              <a:path w="1281699" h="1588943">
                <a:moveTo>
                  <a:pt x="0" y="0"/>
                </a:moveTo>
                <a:lnTo>
                  <a:pt x="1281699" y="0"/>
                </a:lnTo>
                <a:lnTo>
                  <a:pt x="1281699" y="1588942"/>
                </a:lnTo>
                <a:lnTo>
                  <a:pt x="0" y="1588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853"/>
            </a:stretch>
          </a:blipFill>
        </p:spPr>
      </p:sp>
      <p:sp>
        <p:nvSpPr>
          <p:cNvPr id="8" name="Freeform 8">
            <a:hlinkClick r:id="rId5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223" r="-1422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10530" y="3287954"/>
            <a:ext cx="926222" cy="1458306"/>
          </a:xfrm>
          <a:custGeom>
            <a:avLst/>
            <a:gdLst/>
            <a:ahLst/>
            <a:cxnLst/>
            <a:rect l="l" t="t" r="r" b="b"/>
            <a:pathLst>
              <a:path w="926222" h="1458306">
                <a:moveTo>
                  <a:pt x="0" y="0"/>
                </a:moveTo>
                <a:lnTo>
                  <a:pt x="926222" y="0"/>
                </a:lnTo>
                <a:lnTo>
                  <a:pt x="926222" y="1458306"/>
                </a:lnTo>
                <a:lnTo>
                  <a:pt x="0" y="14583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611749" y="960462"/>
            <a:ext cx="10647551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200"/>
              </a:lnSpc>
              <a:spcBef>
                <a:spcPct val="0"/>
              </a:spcBef>
            </a:pPr>
            <a:r>
              <a:rPr lang="en-US" sz="8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Your ”companions”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8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706154"/>
            <a:ext cx="777786" cy="66912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71556" y="820683"/>
            <a:ext cx="5677196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4"/>
              </a:rPr>
              <a:t>http://www.francephilippines.fr</a:t>
            </a:r>
            <a:r>
              <a:rPr lang="en-US" sz="2900" dirty="0"/>
              <a:t> </a:t>
            </a:r>
            <a:endParaRPr lang="fr-FR" sz="2900" dirty="0"/>
          </a:p>
        </p:txBody>
      </p:sp>
      <p:pic>
        <p:nvPicPr>
          <p:cNvPr id="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544" y="6665449"/>
            <a:ext cx="5268372" cy="229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" y="1490480"/>
            <a:ext cx="5848248" cy="220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416" y="1490480"/>
            <a:ext cx="5727560" cy="285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20" y="4692703"/>
            <a:ext cx="5646936" cy="264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5" y="6726183"/>
            <a:ext cx="4966540" cy="252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891" y="715009"/>
            <a:ext cx="777786" cy="66912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2007223" y="867447"/>
            <a:ext cx="6135014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2"/>
              </a:rPr>
              <a:t>http://www.philippinesfrance.com</a:t>
            </a:r>
            <a:endParaRPr lang="fr-FR" sz="2900" dirty="0"/>
          </a:p>
        </p:txBody>
      </p:sp>
      <p:pic>
        <p:nvPicPr>
          <p:cNvPr id="19" name="Image 1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1" y="9256868"/>
            <a:ext cx="777786" cy="66912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895484" y="9591429"/>
            <a:ext cx="9832692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14"/>
              </a:rPr>
              <a:t>http://www.francephilippines.fr/consulting/index.html</a:t>
            </a:r>
            <a:endParaRPr lang="fr-FR" sz="2900" dirty="0"/>
          </a:p>
        </p:txBody>
      </p:sp>
      <p:sp>
        <p:nvSpPr>
          <p:cNvPr id="3" name="ZoneTexte 2"/>
          <p:cNvSpPr txBox="1"/>
          <p:nvPr/>
        </p:nvSpPr>
        <p:spPr>
          <a:xfrm>
            <a:off x="540601" y="174950"/>
            <a:ext cx="6284554" cy="71887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F</a:t>
            </a:r>
            <a:r>
              <a:rPr lang="en-US" sz="3600" b="1" dirty="0" smtClean="0"/>
              <a:t>RANCE </a:t>
            </a:r>
            <a:r>
              <a:rPr lang="en-US" sz="3600" b="1" dirty="0">
                <a:solidFill>
                  <a:srgbClr val="FF0000"/>
                </a:solidFill>
              </a:rPr>
              <a:t>P</a:t>
            </a:r>
            <a:r>
              <a:rPr lang="en-US" sz="3600" b="1" dirty="0" smtClean="0"/>
              <a:t>HILIPPINES</a:t>
            </a:r>
            <a:endParaRPr lang="fr-FR" sz="36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11932455" y="174949"/>
            <a:ext cx="6284554" cy="65732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</a:t>
            </a:r>
            <a:r>
              <a:rPr lang="en-US" sz="3200" b="1" dirty="0" smtClean="0"/>
              <a:t>HILIPPINES </a:t>
            </a:r>
            <a:r>
              <a:rPr lang="en-US" sz="3200" b="1" dirty="0">
                <a:solidFill>
                  <a:schemeClr val="tx2"/>
                </a:solidFill>
              </a:rPr>
              <a:t>F</a:t>
            </a:r>
            <a:r>
              <a:rPr lang="en-US" sz="3200" b="1" dirty="0"/>
              <a:t>RANCE</a:t>
            </a:r>
            <a:endParaRPr lang="fr-FR" sz="32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873313" y="4088538"/>
            <a:ext cx="7116158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10"/>
              </a:rPr>
              <a:t>http://www.frenchtouchmaison.com</a:t>
            </a:r>
            <a:endParaRPr lang="fr-FR" sz="29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567661" y="3586907"/>
            <a:ext cx="4584054" cy="65732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  <a:r>
              <a:rPr lang="en-US" sz="3200" b="1" dirty="0" smtClean="0"/>
              <a:t>rench </a:t>
            </a:r>
            <a:r>
              <a:rPr lang="en-US" sz="3200" b="1" dirty="0">
                <a:solidFill>
                  <a:schemeClr val="tx2"/>
                </a:solidFill>
              </a:rPr>
              <a:t>T</a:t>
            </a:r>
            <a:r>
              <a:rPr lang="en-US" sz="3200" b="1" dirty="0" smtClean="0"/>
              <a:t>ouch Maison</a:t>
            </a:r>
            <a:endParaRPr lang="fr-FR" sz="3200" b="1" dirty="0"/>
          </a:p>
        </p:txBody>
      </p:sp>
      <p:pic>
        <p:nvPicPr>
          <p:cNvPr id="30" name="Image 2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79" y="3955369"/>
            <a:ext cx="777786" cy="669125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694149" y="5899585"/>
            <a:ext cx="6284554" cy="65732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b="1" dirty="0" smtClean="0"/>
              <a:t>gence </a:t>
            </a:r>
            <a:r>
              <a:rPr lang="en-US" sz="3200" b="1" dirty="0" err="1">
                <a:solidFill>
                  <a:schemeClr val="tx2"/>
                </a:solidFill>
              </a:rPr>
              <a:t>A</a:t>
            </a:r>
            <a:r>
              <a:rPr lang="en-US" sz="3200" b="1" dirty="0" err="1" smtClean="0"/>
              <a:t>sie</a:t>
            </a:r>
            <a:r>
              <a:rPr lang="en-US" sz="3200" b="1" dirty="0" smtClean="0"/>
              <a:t>  </a:t>
            </a:r>
            <a:r>
              <a:rPr lang="en-US" sz="3200" b="1" dirty="0" err="1">
                <a:solidFill>
                  <a:srgbClr val="FF0000"/>
                </a:solidFill>
              </a:rPr>
              <a:t>P</a:t>
            </a:r>
            <a:r>
              <a:rPr lang="en-US" sz="3200" b="1" dirty="0" err="1" smtClean="0"/>
              <a:t>acifique</a:t>
            </a:r>
            <a:endParaRPr lang="fr-FR" sz="3200" b="1" dirty="0"/>
          </a:p>
        </p:txBody>
      </p:sp>
      <p:pic>
        <p:nvPicPr>
          <p:cNvPr id="34" name="Image 3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41" y="8853454"/>
            <a:ext cx="777786" cy="669125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0008096" y="9018866"/>
            <a:ext cx="8134140" cy="105743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8"/>
              </a:rPr>
              <a:t>http://www.philippinesfrance.com/media.html</a:t>
            </a:r>
            <a:endParaRPr lang="en-US" sz="2900" dirty="0"/>
          </a:p>
          <a:p>
            <a:endParaRPr lang="fr-FR" sz="2900" dirty="0"/>
          </a:p>
        </p:txBody>
      </p:sp>
      <p:sp>
        <p:nvSpPr>
          <p:cNvPr id="36" name="ZoneTexte 35"/>
          <p:cNvSpPr txBox="1"/>
          <p:nvPr/>
        </p:nvSpPr>
        <p:spPr>
          <a:xfrm>
            <a:off x="12431010" y="5899585"/>
            <a:ext cx="5268372" cy="71887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600" b="1" dirty="0"/>
              <a:t>Agence</a:t>
            </a:r>
            <a:r>
              <a:rPr lang="en-US" sz="3600" b="1" dirty="0">
                <a:solidFill>
                  <a:srgbClr val="FF0000"/>
                </a:solidFill>
              </a:rPr>
              <a:t> M</a:t>
            </a:r>
            <a:r>
              <a:rPr lang="en-US" sz="3600" b="1" dirty="0" smtClean="0"/>
              <a:t>edia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825154" y="706154"/>
            <a:ext cx="4304532" cy="2134649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pPr algn="ctr"/>
            <a:r>
              <a:rPr lang="en-US" sz="6400" b="1" dirty="0"/>
              <a:t>Sites web </a:t>
            </a:r>
          </a:p>
          <a:p>
            <a:pPr algn="ctr"/>
            <a:r>
              <a:rPr lang="en-US" sz="6400" b="1" dirty="0"/>
              <a:t>GROUPE</a:t>
            </a:r>
            <a:endParaRPr lang="fr-FR" sz="6400" b="1" dirty="0"/>
          </a:p>
        </p:txBody>
      </p:sp>
    </p:spTree>
    <p:extLst>
      <p:ext uri="{BB962C8B-B14F-4D97-AF65-F5344CB8AC3E}">
        <p14:creationId xmlns:p14="http://schemas.microsoft.com/office/powerpoint/2010/main" val="36831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1738099">
            <a:off x="8764189" y="5605465"/>
            <a:ext cx="2318395" cy="2318386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61585" r="-48170"/>
              </a:stretch>
            </a:blipFill>
          </p:spPr>
        </p:sp>
      </p:grpSp>
      <p:sp>
        <p:nvSpPr>
          <p:cNvPr id="4" name="Freeform 4">
            <a:hlinkClick r:id="rId3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223" r="-14223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587473" y="9285717"/>
            <a:ext cx="14671827" cy="1001283"/>
            <a:chOff x="0" y="0"/>
            <a:chExt cx="19562435" cy="13350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5045" cy="1335045"/>
            </a:xfrm>
            <a:custGeom>
              <a:avLst/>
              <a:gdLst/>
              <a:ahLst/>
              <a:cxnLst/>
              <a:rect l="l" t="t" r="r" b="b"/>
              <a:pathLst>
                <a:path w="1335045" h="1335045">
                  <a:moveTo>
                    <a:pt x="0" y="0"/>
                  </a:moveTo>
                  <a:lnTo>
                    <a:pt x="1335045" y="0"/>
                  </a:lnTo>
                  <a:lnTo>
                    <a:pt x="1335045" y="1335045"/>
                  </a:lnTo>
                  <a:lnTo>
                    <a:pt x="0" y="1335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335045" y="319298"/>
              <a:ext cx="18227391" cy="834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73"/>
                </a:lnSpc>
                <a:spcBef>
                  <a:spcPct val="0"/>
                </a:spcBef>
              </a:pPr>
              <a:r>
                <a:rPr lang="en-US" sz="3979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Developp Economy of the Philippines with a major Actor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7982614" y="303976"/>
            <a:ext cx="9494774" cy="3939623"/>
          </a:xfrm>
          <a:custGeom>
            <a:avLst/>
            <a:gdLst/>
            <a:ahLst/>
            <a:cxnLst/>
            <a:rect l="l" t="t" r="r" b="b"/>
            <a:pathLst>
              <a:path w="9494774" h="3939623">
                <a:moveTo>
                  <a:pt x="0" y="0"/>
                </a:moveTo>
                <a:lnTo>
                  <a:pt x="9494774" y="0"/>
                </a:lnTo>
                <a:lnTo>
                  <a:pt x="9494774" y="3939623"/>
                </a:lnTo>
                <a:lnTo>
                  <a:pt x="0" y="39396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55690" y="2345739"/>
            <a:ext cx="5590555" cy="388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200"/>
              </a:lnSpc>
              <a:spcBef>
                <a:spcPct val="0"/>
              </a:spcBef>
            </a:pPr>
            <a:r>
              <a:rPr lang="en-US" sz="85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HERE IS YOUR FUTURE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86102" y="6602243"/>
            <a:ext cx="5060142" cy="2313170"/>
            <a:chOff x="0" y="0"/>
            <a:chExt cx="6746856" cy="30842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913536"/>
              <a:ext cx="6746856" cy="2170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324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We believe that this relationship can be improved and our ambition is to develop the COOPERATION sector between the two countries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6477"/>
              <a:ext cx="6746856" cy="579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42"/>
                </a:lnSpc>
              </a:pPr>
              <a:r>
                <a:rPr lang="en-US" sz="2725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Relation Philippines France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417246" y="5620119"/>
            <a:ext cx="5060142" cy="2930457"/>
            <a:chOff x="0" y="0"/>
            <a:chExt cx="6746856" cy="390727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003371"/>
              <a:ext cx="6746856" cy="2903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3509"/>
                </a:lnSpc>
                <a:spcBef>
                  <a:spcPct val="0"/>
                </a:spcBef>
              </a:pPr>
              <a:r>
                <a:rPr lang="en-US" sz="269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At the end of this visit, we will propose that you entrust us with the responsibility for development in Asia and more particularly in the Philippines.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017"/>
              <a:ext cx="6746856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49"/>
                </a:lnSpc>
              </a:pPr>
              <a:r>
                <a:rPr lang="en-US" sz="349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French Touch Maison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8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465163" y="3158551"/>
            <a:ext cx="5649690" cy="5649667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Freeform 4">
            <a:hlinkClick r:id="rId2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754910" y="9374284"/>
            <a:ext cx="13374049" cy="912716"/>
            <a:chOff x="0" y="0"/>
            <a:chExt cx="17832065" cy="12169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6955" cy="1216955"/>
            </a:xfrm>
            <a:custGeom>
              <a:avLst/>
              <a:gdLst/>
              <a:ahLst/>
              <a:cxnLst/>
              <a:rect l="l" t="t" r="r" b="b"/>
              <a:pathLst>
                <a:path w="1216955" h="1216955">
                  <a:moveTo>
                    <a:pt x="0" y="0"/>
                  </a:moveTo>
                  <a:lnTo>
                    <a:pt x="1216955" y="0"/>
                  </a:lnTo>
                  <a:lnTo>
                    <a:pt x="1216955" y="1216955"/>
                  </a:lnTo>
                  <a:lnTo>
                    <a:pt x="0" y="1216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216955" y="392881"/>
              <a:ext cx="16615110" cy="658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31"/>
                </a:lnSpc>
                <a:spcBef>
                  <a:spcPct val="0"/>
                </a:spcBef>
              </a:pPr>
              <a:r>
                <a:rPr lang="en-US" sz="3101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France remains, by far, the leading European agricultural producer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8292936" y="356319"/>
            <a:ext cx="9494774" cy="4052993"/>
          </a:xfrm>
          <a:custGeom>
            <a:avLst/>
            <a:gdLst/>
            <a:ahLst/>
            <a:cxnLst/>
            <a:rect l="l" t="t" r="r" b="b"/>
            <a:pathLst>
              <a:path w="9494774" h="4052993">
                <a:moveTo>
                  <a:pt x="0" y="0"/>
                </a:moveTo>
                <a:lnTo>
                  <a:pt x="9494774" y="0"/>
                </a:lnTo>
                <a:lnTo>
                  <a:pt x="9494774" y="4052993"/>
                </a:lnTo>
                <a:lnTo>
                  <a:pt x="0" y="4052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229416" y="4821279"/>
            <a:ext cx="9621813" cy="3986939"/>
          </a:xfrm>
          <a:custGeom>
            <a:avLst/>
            <a:gdLst/>
            <a:ahLst/>
            <a:cxnLst/>
            <a:rect l="l" t="t" r="r" b="b"/>
            <a:pathLst>
              <a:path w="9621813" h="3986939">
                <a:moveTo>
                  <a:pt x="0" y="0"/>
                </a:moveTo>
                <a:lnTo>
                  <a:pt x="9621813" y="0"/>
                </a:lnTo>
                <a:lnTo>
                  <a:pt x="9621813" y="3986939"/>
                </a:lnTo>
                <a:lnTo>
                  <a:pt x="0" y="39869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22742" y="2079619"/>
            <a:ext cx="5590555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00"/>
              </a:lnSpc>
              <a:spcBef>
                <a:spcPct val="0"/>
              </a:spcBef>
            </a:pPr>
            <a:r>
              <a:rPr lang="en-US" sz="85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Discover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160331" y="4092563"/>
            <a:ext cx="5352966" cy="3781644"/>
            <a:chOff x="0" y="0"/>
            <a:chExt cx="7137288" cy="504219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516528"/>
              <a:ext cx="7137288" cy="3525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5258"/>
                </a:lnSpc>
                <a:spcBef>
                  <a:spcPct val="0"/>
                </a:spcBef>
              </a:pPr>
              <a:r>
                <a:rPr lang="en-US" sz="4044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In a single visit you define a future of potential business opportunities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4352"/>
              <a:ext cx="7137288" cy="119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23"/>
                </a:lnSpc>
              </a:pPr>
              <a:r>
                <a:rPr lang="en-US" sz="5633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In one visit 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8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  <p:sp>
        <p:nvSpPr>
          <p:cNvPr id="15" name="Freeform 15"/>
          <p:cNvSpPr/>
          <p:nvPr/>
        </p:nvSpPr>
        <p:spPr>
          <a:xfrm>
            <a:off x="8445336" y="508719"/>
            <a:ext cx="9494774" cy="4052993"/>
          </a:xfrm>
          <a:custGeom>
            <a:avLst/>
            <a:gdLst/>
            <a:ahLst/>
            <a:cxnLst/>
            <a:rect l="l" t="t" r="r" b="b"/>
            <a:pathLst>
              <a:path w="9494774" h="4052993">
                <a:moveTo>
                  <a:pt x="0" y="0"/>
                </a:moveTo>
                <a:lnTo>
                  <a:pt x="9494774" y="0"/>
                </a:lnTo>
                <a:lnTo>
                  <a:pt x="9494774" y="4052993"/>
                </a:lnTo>
                <a:lnTo>
                  <a:pt x="0" y="4052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73360" y="8820170"/>
            <a:ext cx="13374049" cy="1350846"/>
            <a:chOff x="0" y="0"/>
            <a:chExt cx="17832065" cy="1801128"/>
          </a:xfrm>
        </p:grpSpPr>
        <p:sp>
          <p:nvSpPr>
            <p:cNvPr id="4" name="Freeform 4"/>
            <p:cNvSpPr/>
            <p:nvPr/>
          </p:nvSpPr>
          <p:spPr>
            <a:xfrm>
              <a:off x="0" y="584173"/>
              <a:ext cx="1216955" cy="1216955"/>
            </a:xfrm>
            <a:custGeom>
              <a:avLst/>
              <a:gdLst/>
              <a:ahLst/>
              <a:cxnLst/>
              <a:rect l="l" t="t" r="r" b="b"/>
              <a:pathLst>
                <a:path w="1216955" h="1216955">
                  <a:moveTo>
                    <a:pt x="0" y="0"/>
                  </a:moveTo>
                  <a:lnTo>
                    <a:pt x="1216955" y="0"/>
                  </a:lnTo>
                  <a:lnTo>
                    <a:pt x="1216955" y="1216955"/>
                  </a:lnTo>
                  <a:lnTo>
                    <a:pt x="0" y="1216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216955" y="-38100"/>
              <a:ext cx="16615110" cy="1673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1"/>
                </a:lnSpc>
                <a:spcBef>
                  <a:spcPct val="0"/>
                </a:spcBef>
              </a:pPr>
              <a:r>
                <a:rPr lang="en-US" sz="3901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THE MEETING PLACE  FOR ALL ACTORS  OF AGRICULTRAL WORLD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766343" y="3258267"/>
            <a:ext cx="5060142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249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1628113" y="2474755"/>
            <a:ext cx="7226776" cy="5513213"/>
          </a:xfrm>
          <a:prstGeom prst="rect">
            <a:avLst/>
          </a:prstGeom>
          <a:solidFill>
            <a:srgbClr val="F24300"/>
          </a:solidFill>
        </p:spPr>
      </p:sp>
      <p:sp>
        <p:nvSpPr>
          <p:cNvPr id="8" name="TextBox 8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6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44923" y="356319"/>
            <a:ext cx="7253137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200"/>
              </a:lnSpc>
              <a:spcBef>
                <a:spcPct val="0"/>
              </a:spcBef>
            </a:pPr>
            <a:r>
              <a:rPr lang="en-US" sz="85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EXPLORE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1902043"/>
            <a:ext cx="8695813" cy="644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59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New Products</a:t>
            </a:r>
          </a:p>
          <a:p>
            <a:pPr algn="ctr">
              <a:lnSpc>
                <a:spcPts val="7279"/>
              </a:lnSpc>
            </a:pPr>
            <a:r>
              <a:rPr lang="en-US" sz="559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New suppliers</a:t>
            </a:r>
          </a:p>
          <a:p>
            <a:pPr algn="ctr">
              <a:lnSpc>
                <a:spcPts val="7279"/>
              </a:lnSpc>
            </a:pPr>
            <a:r>
              <a:rPr lang="en-US" sz="559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New Techniques</a:t>
            </a:r>
          </a:p>
          <a:p>
            <a:pPr algn="ctr">
              <a:lnSpc>
                <a:spcPts val="7279"/>
              </a:lnSpc>
            </a:pPr>
            <a:r>
              <a:rPr lang="en-US" sz="559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New Methods</a:t>
            </a:r>
          </a:p>
          <a:p>
            <a:pPr algn="ctr">
              <a:lnSpc>
                <a:spcPts val="7279"/>
              </a:lnSpc>
            </a:pPr>
            <a:r>
              <a:rPr lang="en-US" sz="559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New Species</a:t>
            </a:r>
          </a:p>
          <a:p>
            <a:pPr algn="ctr">
              <a:lnSpc>
                <a:spcPts val="7279"/>
              </a:lnSpc>
            </a:pPr>
            <a:r>
              <a:rPr lang="en-US" sz="559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New power supplies</a:t>
            </a:r>
          </a:p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59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ETC...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7248" y="2764472"/>
            <a:ext cx="7253137" cy="471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9"/>
              </a:lnSpc>
            </a:pPr>
            <a:r>
              <a:rPr lang="en-US" sz="4099" b="1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Explore local and </a:t>
            </a:r>
          </a:p>
          <a:p>
            <a:pPr algn="ctr">
              <a:lnSpc>
                <a:spcPts val="5329"/>
              </a:lnSpc>
            </a:pPr>
            <a:r>
              <a:rPr lang="en-US" sz="4099" b="1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international products at the Paris International Agricultural Show, a true culinary journey through the regions of France </a:t>
            </a:r>
          </a:p>
          <a:p>
            <a:pPr algn="ctr">
              <a:lnSpc>
                <a:spcPts val="5329"/>
              </a:lnSpc>
              <a:spcBef>
                <a:spcPct val="0"/>
              </a:spcBef>
            </a:pPr>
            <a:r>
              <a:rPr lang="en-US" sz="4099" b="1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and the world.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376890">
            <a:off x="-4358827" y="5287131"/>
            <a:ext cx="11422613" cy="8328123"/>
          </a:xfrm>
          <a:custGeom>
            <a:avLst/>
            <a:gdLst/>
            <a:ahLst/>
            <a:cxnLst/>
            <a:rect l="l" t="t" r="r" b="b"/>
            <a:pathLst>
              <a:path w="11422613" h="8328123">
                <a:moveTo>
                  <a:pt x="0" y="0"/>
                </a:moveTo>
                <a:lnTo>
                  <a:pt x="11422613" y="0"/>
                </a:lnTo>
                <a:lnTo>
                  <a:pt x="11422613" y="8328123"/>
                </a:lnTo>
                <a:lnTo>
                  <a:pt x="0" y="8328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2502717"/>
            <a:ext cx="5181600" cy="6719876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4" name="AutoShape 4"/>
          <p:cNvSpPr/>
          <p:nvPr/>
        </p:nvSpPr>
        <p:spPr>
          <a:xfrm>
            <a:off x="6629400" y="2904585"/>
            <a:ext cx="5029200" cy="6230261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5" name="Group 5"/>
          <p:cNvGrpSpPr/>
          <p:nvPr/>
        </p:nvGrpSpPr>
        <p:grpSpPr>
          <a:xfrm>
            <a:off x="7318675" y="3551229"/>
            <a:ext cx="1082132" cy="108213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7601976" y="3869211"/>
            <a:ext cx="515530" cy="446167"/>
          </a:xfrm>
          <a:custGeom>
            <a:avLst/>
            <a:gdLst/>
            <a:ahLst/>
            <a:cxnLst/>
            <a:rect l="l" t="t" r="r" b="b"/>
            <a:pathLst>
              <a:path w="515530" h="446167">
                <a:moveTo>
                  <a:pt x="0" y="0"/>
                </a:moveTo>
                <a:lnTo>
                  <a:pt x="515530" y="0"/>
                </a:lnTo>
                <a:lnTo>
                  <a:pt x="515530" y="446168"/>
                </a:lnTo>
                <a:lnTo>
                  <a:pt x="0" y="446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727743" y="3551229"/>
            <a:ext cx="1082132" cy="108213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934674" y="3848138"/>
            <a:ext cx="589451" cy="436194"/>
          </a:xfrm>
          <a:custGeom>
            <a:avLst/>
            <a:gdLst/>
            <a:ahLst/>
            <a:cxnLst/>
            <a:rect l="l" t="t" r="r" b="b"/>
            <a:pathLst>
              <a:path w="589451" h="436194">
                <a:moveTo>
                  <a:pt x="0" y="0"/>
                </a:moveTo>
                <a:lnTo>
                  <a:pt x="589451" y="0"/>
                </a:lnTo>
                <a:lnTo>
                  <a:pt x="589451" y="436195"/>
                </a:lnTo>
                <a:lnTo>
                  <a:pt x="0" y="436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12220158" y="2904585"/>
            <a:ext cx="5039142" cy="5669428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12" name="Group 12"/>
          <p:cNvGrpSpPr/>
          <p:nvPr/>
        </p:nvGrpSpPr>
        <p:grpSpPr>
          <a:xfrm>
            <a:off x="12954526" y="3551229"/>
            <a:ext cx="1082132" cy="108213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3245906" y="3848138"/>
            <a:ext cx="459015" cy="488313"/>
          </a:xfrm>
          <a:custGeom>
            <a:avLst/>
            <a:gdLst/>
            <a:ahLst/>
            <a:cxnLst/>
            <a:rect l="l" t="t" r="r" b="b"/>
            <a:pathLst>
              <a:path w="459015" h="488313">
                <a:moveTo>
                  <a:pt x="0" y="0"/>
                </a:moveTo>
                <a:lnTo>
                  <a:pt x="459015" y="0"/>
                </a:lnTo>
                <a:lnTo>
                  <a:pt x="459015" y="488314"/>
                </a:lnTo>
                <a:lnTo>
                  <a:pt x="0" y="488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2878979" y="9719077"/>
            <a:ext cx="11950074" cy="606704"/>
            <a:chOff x="0" y="0"/>
            <a:chExt cx="15933433" cy="808938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15933433" cy="808938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12147" y="183366"/>
              <a:ext cx="14168958" cy="470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5"/>
                </a:lnSpc>
                <a:spcBef>
                  <a:spcPct val="0"/>
                </a:spcBef>
              </a:pPr>
              <a:r>
                <a:rPr lang="en-US" sz="21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QUESTIONNAIRE AND CONTACT SHEET))</a:t>
              </a:r>
            </a:p>
          </p:txBody>
        </p:sp>
      </p:grpSp>
      <p:sp>
        <p:nvSpPr>
          <p:cNvPr id="18" name="Freeform 18">
            <a:hlinkClick r:id="rId10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4223" r="-14223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887889" y="4580869"/>
            <a:ext cx="5741511" cy="4358518"/>
            <a:chOff x="0" y="0"/>
            <a:chExt cx="7655348" cy="581135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28575"/>
              <a:ext cx="7655348" cy="792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60"/>
                </a:lnSpc>
              </a:pPr>
              <a:r>
                <a:rPr lang="en-US" sz="3815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Observ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416718"/>
              <a:ext cx="7655348" cy="4367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27"/>
                </a:lnSpc>
              </a:pPr>
              <a:r>
                <a:rPr lang="en-US" sz="2866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it’is an exceptional opportunity to meet: </a:t>
              </a:r>
            </a:p>
            <a:p>
              <a:pPr marL="618970" lvl="1" indent="-309485" algn="l">
                <a:lnSpc>
                  <a:spcPts val="3727"/>
                </a:lnSpc>
                <a:buFont typeface="Arial"/>
                <a:buChar char="•"/>
              </a:pPr>
              <a:r>
                <a:rPr lang="en-US" sz="2866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The institutions of the sector </a:t>
              </a:r>
            </a:p>
            <a:p>
              <a:pPr marL="618970" lvl="1" indent="-309485" algn="l">
                <a:lnSpc>
                  <a:spcPts val="3727"/>
                </a:lnSpc>
                <a:buFont typeface="Arial"/>
                <a:buChar char="•"/>
              </a:pPr>
              <a:r>
                <a:rPr lang="en-US" sz="2866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The exhibitors: </a:t>
              </a:r>
            </a:p>
            <a:p>
              <a:pPr marL="618970" lvl="1" indent="-309485" algn="l">
                <a:lnSpc>
                  <a:spcPts val="3727"/>
                </a:lnSpc>
                <a:buFont typeface="Arial"/>
                <a:buChar char="•"/>
              </a:pPr>
              <a:r>
                <a:rPr lang="en-US" sz="2866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their fields</a:t>
              </a:r>
            </a:p>
            <a:p>
              <a:pPr marL="618970" lvl="1" indent="-309485" algn="l">
                <a:lnSpc>
                  <a:spcPts val="3727"/>
                </a:lnSpc>
                <a:buFont typeface="Arial"/>
                <a:buChar char="•"/>
              </a:pPr>
              <a:r>
                <a:rPr lang="en-US" sz="2866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their concepts </a:t>
              </a:r>
            </a:p>
            <a:p>
              <a:pPr marL="618970" lvl="1" indent="-309485" algn="l">
                <a:lnSpc>
                  <a:spcPts val="3727"/>
                </a:lnSpc>
                <a:buFont typeface="Arial"/>
                <a:buChar char="•"/>
              </a:pPr>
              <a:r>
                <a:rPr lang="en-US" sz="2866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their offers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034017" y="4580869"/>
            <a:ext cx="5186141" cy="4642909"/>
            <a:chOff x="0" y="0"/>
            <a:chExt cx="6914855" cy="6190545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38100"/>
              <a:ext cx="6914855" cy="6842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2"/>
                </a:lnSpc>
              </a:pPr>
              <a:r>
                <a:rPr lang="en-US" sz="320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Analyse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190607"/>
              <a:ext cx="6914855" cy="4977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31"/>
                </a:lnSpc>
              </a:pPr>
              <a:r>
                <a:rPr lang="en-US" sz="287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the flow of interest of visitors and of the “managers” at and outside the show </a:t>
              </a:r>
            </a:p>
            <a:p>
              <a:pPr marL="619634" lvl="1" indent="-309817" algn="l">
                <a:lnSpc>
                  <a:spcPts val="3731"/>
                </a:lnSpc>
                <a:buFont typeface="Arial"/>
                <a:buChar char="•"/>
              </a:pPr>
              <a:r>
                <a:rPr lang="en-US" sz="287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their motivations and interests </a:t>
              </a:r>
            </a:p>
            <a:p>
              <a:pPr marL="619634" lvl="1" indent="-309817" algn="l">
                <a:lnSpc>
                  <a:spcPts val="3731"/>
                </a:lnSpc>
                <a:buFont typeface="Arial"/>
                <a:buChar char="•"/>
              </a:pPr>
              <a:r>
                <a:rPr lang="en-US" sz="287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their financial availability </a:t>
              </a:r>
            </a:p>
            <a:p>
              <a:pPr marL="619634" lvl="1" indent="-309817" algn="l">
                <a:lnSpc>
                  <a:spcPts val="3731"/>
                </a:lnSpc>
                <a:buFont typeface="Arial"/>
                <a:buChar char="•"/>
              </a:pPr>
              <a:r>
                <a:rPr lang="en-US" sz="287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their reactions to your concepts 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220158" y="4871486"/>
            <a:ext cx="5217791" cy="3777284"/>
            <a:chOff x="0" y="0"/>
            <a:chExt cx="6957055" cy="5036379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28575"/>
              <a:ext cx="6957055" cy="719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4"/>
                </a:lnSpc>
              </a:pPr>
              <a:r>
                <a:rPr lang="en-US" sz="344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Decide 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278171"/>
              <a:ext cx="6957055" cy="3734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De l’opportunité de construire une offre :</a:t>
              </a:r>
            </a:p>
            <a:p>
              <a:pPr algn="l">
                <a:lnSpc>
                  <a:spcPts val="3152"/>
                </a:lnSpc>
              </a:pPr>
              <a:endParaRPr lang="en-US" sz="242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“filiale</a:t>
              </a:r>
            </a:p>
            <a:p>
              <a:pPr algn="l">
                <a:lnSpc>
                  <a:spcPts val="3152"/>
                </a:lnSpc>
              </a:pPr>
              <a:endParaRPr lang="en-US" sz="2425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endParaRP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Joint Venture</a:t>
              </a:r>
            </a:p>
            <a:p>
              <a:pPr algn="l">
                <a:lnSpc>
                  <a:spcPts val="3152"/>
                </a:lnSpc>
              </a:pPr>
              <a:endParaRPr lang="en-US" sz="2425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281860" y="835842"/>
            <a:ext cx="14156089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12" tooltip="http://www.frenchtouchmaison.com"/>
              </a:rPr>
              <a:t>French Touch allows you to reach the needs of 110 million consumers in the Philippines in 4-10 days.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13879" y="8369586"/>
            <a:ext cx="6210169" cy="1412280"/>
            <a:chOff x="0" y="0"/>
            <a:chExt cx="8280225" cy="188304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280225" cy="1883040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7956" y="410074"/>
              <a:ext cx="7363270" cy="1166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5"/>
                </a:lnSpc>
              </a:pPr>
              <a:r>
                <a:rPr lang="en-US" sz="2625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WE ARE IN FRANCE</a:t>
              </a:r>
            </a:p>
            <a:p>
              <a:pPr algn="ctr">
                <a:lnSpc>
                  <a:spcPts val="3675"/>
                </a:lnSpc>
                <a:spcBef>
                  <a:spcPct val="0"/>
                </a:spcBef>
              </a:pPr>
              <a:r>
                <a:rPr lang="en-US" sz="2625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AND IN THE PHILIPPINES</a:t>
              </a:r>
            </a:p>
          </p:txBody>
        </p:sp>
      </p:grpSp>
      <p:sp>
        <p:nvSpPr>
          <p:cNvPr id="5" name="Freeform 5">
            <a:hlinkClick r:id="rId2" tooltip="http://www.coop-uss.com"/>
          </p:cNvPr>
          <p:cNvSpPr/>
          <p:nvPr/>
        </p:nvSpPr>
        <p:spPr>
          <a:xfrm>
            <a:off x="2463047" y="695325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8" y="0"/>
                </a:lnTo>
                <a:lnTo>
                  <a:pt x="2344428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676108" y="1663887"/>
            <a:ext cx="8583192" cy="4345241"/>
          </a:xfrm>
          <a:custGeom>
            <a:avLst/>
            <a:gdLst/>
            <a:ahLst/>
            <a:cxnLst/>
            <a:rect l="l" t="t" r="r" b="b"/>
            <a:pathLst>
              <a:path w="8583192" h="4345241">
                <a:moveTo>
                  <a:pt x="0" y="0"/>
                </a:moveTo>
                <a:lnTo>
                  <a:pt x="8583192" y="0"/>
                </a:lnTo>
                <a:lnTo>
                  <a:pt x="8583192" y="4345241"/>
                </a:lnTo>
                <a:lnTo>
                  <a:pt x="0" y="43452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676108" y="6084738"/>
            <a:ext cx="8583192" cy="2100222"/>
          </a:xfrm>
          <a:custGeom>
            <a:avLst/>
            <a:gdLst/>
            <a:ahLst/>
            <a:cxnLst/>
            <a:rect l="l" t="t" r="r" b="b"/>
            <a:pathLst>
              <a:path w="8583192" h="2100222">
                <a:moveTo>
                  <a:pt x="0" y="0"/>
                </a:moveTo>
                <a:lnTo>
                  <a:pt x="8583192" y="0"/>
                </a:lnTo>
                <a:lnTo>
                  <a:pt x="8583192" y="2100221"/>
                </a:lnTo>
                <a:lnTo>
                  <a:pt x="0" y="21002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695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2548677"/>
            <a:ext cx="5661941" cy="605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5"/>
              </a:lnSpc>
            </a:pPr>
            <a:r>
              <a:rPr lang="en-US" sz="3462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6" tooltip="http://www.frenchtouchmaison.com"/>
              </a:rPr>
              <a:t>French </a:t>
            </a:r>
            <a:r>
              <a:rPr lang="en-US" sz="3462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</a:t>
            </a:r>
          </a:p>
          <a:p>
            <a:pPr algn="l">
              <a:lnSpc>
                <a:spcPts val="4155"/>
              </a:lnSpc>
            </a:pPr>
            <a:endParaRPr lang="en-US" sz="3462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l">
              <a:lnSpc>
                <a:spcPts val="5288"/>
              </a:lnSpc>
            </a:pPr>
            <a:endParaRPr lang="en-US" sz="3462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marL="0" lvl="0" indent="0" algn="l">
              <a:lnSpc>
                <a:spcPts val="5715"/>
              </a:lnSpc>
              <a:spcBef>
                <a:spcPct val="0"/>
              </a:spcBef>
            </a:pPr>
            <a:r>
              <a:rPr lang="en-US" sz="4762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offers you firstly a “discovery” accompaniment on site in complete safety and professionalism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13879" y="1394045"/>
            <a:ext cx="4920164" cy="52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813064" y="7971758"/>
            <a:ext cx="3451265" cy="397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2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0579144" y="536107"/>
            <a:ext cx="4231323" cy="106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  <a:spcBef>
                <a:spcPct val="0"/>
              </a:spcBef>
            </a:pPr>
            <a:r>
              <a:rPr lang="en-US" sz="6668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Join us to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50840" y="9194921"/>
            <a:ext cx="8655949" cy="672744"/>
            <a:chOff x="0" y="0"/>
            <a:chExt cx="11541266" cy="896992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541266" cy="896992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05576" y="173841"/>
              <a:ext cx="10263182" cy="568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35"/>
                </a:lnSpc>
                <a:spcBef>
                  <a:spcPct val="0"/>
                </a:spcBef>
              </a:pPr>
              <a:r>
                <a:rPr lang="en-US" sz="25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“TAILOR-MADE TOURISM” PROGRAM</a:t>
              </a:r>
            </a:p>
          </p:txBody>
        </p:sp>
      </p:grpSp>
      <p:sp>
        <p:nvSpPr>
          <p:cNvPr id="5" name="Freeform 5">
            <a:hlinkClick r:id="rId2" tooltip="http://www.coop-uss.com"/>
          </p:cNvPr>
          <p:cNvSpPr/>
          <p:nvPr/>
        </p:nvSpPr>
        <p:spPr>
          <a:xfrm>
            <a:off x="2366482" y="695325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8" y="0"/>
                </a:lnTo>
                <a:lnTo>
                  <a:pt x="2344428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373407" y="3810150"/>
            <a:ext cx="6890555" cy="6057514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7" name="TextBox 7"/>
          <p:cNvSpPr txBox="1"/>
          <p:nvPr/>
        </p:nvSpPr>
        <p:spPr>
          <a:xfrm>
            <a:off x="897876" y="2447215"/>
            <a:ext cx="6366087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4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Propose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3314" y="5124450"/>
            <a:ext cx="5543895" cy="1146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245" lvl="1" indent="-254123" algn="l">
              <a:lnSpc>
                <a:spcPts val="3060"/>
              </a:lnSpc>
              <a:buFont typeface="Arial"/>
              <a:buChar char="•"/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Airport reception, shuttle</a:t>
            </a:r>
          </a:p>
          <a:p>
            <a:pPr marL="508245" lvl="1" indent="-254123" algn="l">
              <a:lnSpc>
                <a:spcPts val="3060"/>
              </a:lnSpc>
              <a:buFont typeface="Arial"/>
              <a:buChar char="•"/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Hotel  reservation optional : 2-3-4 *</a:t>
            </a:r>
          </a:p>
          <a:p>
            <a:pPr marL="508245" lvl="1" indent="-254123" algn="l">
              <a:lnSpc>
                <a:spcPts val="3060"/>
              </a:lnSpc>
              <a:buFont typeface="Arial"/>
              <a:buChar char="•"/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Acces “Full Time” Salon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75755" y="6579825"/>
            <a:ext cx="3919012" cy="409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2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5594767" y="5113607"/>
            <a:ext cx="4920164" cy="52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1813064" y="6598875"/>
            <a:ext cx="5133641" cy="1590979"/>
            <a:chOff x="0" y="0"/>
            <a:chExt cx="6844855" cy="212130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9050"/>
              <a:ext cx="6844855" cy="1007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07368" lvl="1" indent="-253684" algn="l">
                <a:lnSpc>
                  <a:spcPts val="3055"/>
                </a:lnSpc>
                <a:buFont typeface="Arial"/>
                <a:buChar char="•"/>
              </a:pPr>
              <a:r>
                <a:rPr lang="en-US" sz="235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Appointment Booking</a:t>
              </a:r>
            </a:p>
            <a:p>
              <a:pPr marL="507368" lvl="1" indent="-253684" algn="l">
                <a:lnSpc>
                  <a:spcPts val="3055"/>
                </a:lnSpc>
                <a:buFont typeface="Arial"/>
                <a:buChar char="•"/>
              </a:pPr>
              <a:r>
                <a:rPr lang="en-US" sz="235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Support and translators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576197"/>
              <a:ext cx="6844855" cy="520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04231" y="7656342"/>
            <a:ext cx="6890555" cy="2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245" lvl="1" indent="-254123" algn="l">
              <a:lnSpc>
                <a:spcPts val="3060"/>
              </a:lnSpc>
              <a:buFont typeface="Arial"/>
              <a:buChar char="•"/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Support outside the “new cities” show </a:t>
            </a:r>
          </a:p>
          <a:p>
            <a:pPr marL="508245" lvl="1" indent="-254123" algn="l">
              <a:lnSpc>
                <a:spcPts val="3060"/>
              </a:lnSpc>
              <a:buFont typeface="Arial"/>
              <a:buChar char="•"/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Make an appointment with  manager on the list Post-show report</a:t>
            </a:r>
          </a:p>
          <a:p>
            <a:pPr algn="l">
              <a:lnSpc>
                <a:spcPts val="3060"/>
              </a:lnSpc>
            </a:pPr>
            <a:endParaRPr lang="en-US" sz="2354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ctr">
              <a:lnSpc>
                <a:spcPts val="4620"/>
              </a:lnSpc>
            </a:pPr>
            <a:r>
              <a:rPr lang="en-US" sz="35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B</a:t>
            </a:r>
            <a:r>
              <a:rPr lang="en-US" sz="3554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UDGET from €1 750 </a:t>
            </a:r>
          </a:p>
          <a:p>
            <a:pPr algn="ctr">
              <a:lnSpc>
                <a:spcPts val="4620"/>
              </a:lnSpc>
            </a:pPr>
            <a:r>
              <a:rPr lang="en-US" sz="3554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for 5 days of support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3382688"/>
            <a:ext cx="7026149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39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du 20/02 departure Manila</a:t>
            </a:r>
          </a:p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 04/03 departure Paris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676108" y="5524017"/>
            <a:ext cx="9405413" cy="2501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9"/>
              </a:lnSpc>
            </a:pPr>
            <a:r>
              <a:rPr lang="en-US" sz="47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the length of your stay </a:t>
            </a:r>
          </a:p>
          <a:p>
            <a:pPr algn="ctr">
              <a:lnSpc>
                <a:spcPts val="5719"/>
              </a:lnSpc>
            </a:pPr>
            <a:endParaRPr lang="en-US" sz="47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ctr">
              <a:lnSpc>
                <a:spcPts val="8059"/>
              </a:lnSpc>
              <a:spcBef>
                <a:spcPct val="0"/>
              </a:spcBef>
            </a:pPr>
            <a:r>
              <a:rPr lang="en-US" sz="61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is optional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94767" y="5113607"/>
            <a:ext cx="4920164" cy="52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endParaRPr/>
          </a:p>
        </p:txBody>
      </p:sp>
      <p:sp>
        <p:nvSpPr>
          <p:cNvPr id="18" name="Freeform 18"/>
          <p:cNvSpPr/>
          <p:nvPr/>
        </p:nvSpPr>
        <p:spPr>
          <a:xfrm>
            <a:off x="8676108" y="1939692"/>
            <a:ext cx="8583192" cy="2100222"/>
          </a:xfrm>
          <a:custGeom>
            <a:avLst/>
            <a:gdLst/>
            <a:ahLst/>
            <a:cxnLst/>
            <a:rect l="l" t="t" r="r" b="b"/>
            <a:pathLst>
              <a:path w="8583192" h="2100222">
                <a:moveTo>
                  <a:pt x="0" y="0"/>
                </a:moveTo>
                <a:lnTo>
                  <a:pt x="8583192" y="0"/>
                </a:lnTo>
                <a:lnTo>
                  <a:pt x="8583192" y="2100221"/>
                </a:lnTo>
                <a:lnTo>
                  <a:pt x="0" y="21002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6953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82225" y="5493412"/>
            <a:ext cx="21239322" cy="4893203"/>
          </a:xfrm>
          <a:custGeom>
            <a:avLst/>
            <a:gdLst/>
            <a:ahLst/>
            <a:cxnLst/>
            <a:rect l="l" t="t" r="r" b="b"/>
            <a:pathLst>
              <a:path w="21239322" h="4893203">
                <a:moveTo>
                  <a:pt x="0" y="0"/>
                </a:moveTo>
                <a:lnTo>
                  <a:pt x="21239322" y="0"/>
                </a:lnTo>
                <a:lnTo>
                  <a:pt x="21239322" y="4893203"/>
                </a:lnTo>
                <a:lnTo>
                  <a:pt x="0" y="4893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217256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00335" y="4896597"/>
          <a:ext cx="16243730" cy="4129512"/>
        </p:xfrm>
        <a:graphic>
          <a:graphicData uri="http://schemas.openxmlformats.org/drawingml/2006/table">
            <a:tbl>
              <a:tblPr/>
              <a:tblGrid>
                <a:gridCol w="3248746"/>
                <a:gridCol w="3248746"/>
                <a:gridCol w="3248746"/>
                <a:gridCol w="3248746"/>
                <a:gridCol w="3248746"/>
              </a:tblGrid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Alimentation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Distribution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Sous Traitance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Autres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Concurrent 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Concurrent 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Concurrent 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1242708" y="3670049"/>
            <a:ext cx="15158981" cy="884835"/>
            <a:chOff x="0" y="0"/>
            <a:chExt cx="20211975" cy="117978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0211975" cy="1179780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410788" y="164316"/>
              <a:ext cx="17973694" cy="860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94"/>
                </a:lnSpc>
                <a:spcBef>
                  <a:spcPct val="0"/>
                </a:spcBef>
              </a:pPr>
              <a:r>
                <a:rPr lang="en-US" sz="3924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VOUS NOUS PRÉCISEREZ VOTRE DOMAINE  D’INTÉRÊT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8822199" y="5954460"/>
            <a:ext cx="630474" cy="655890"/>
          </a:xfrm>
          <a:custGeom>
            <a:avLst/>
            <a:gdLst/>
            <a:ahLst/>
            <a:cxnLst/>
            <a:rect l="l" t="t" r="r" b="b"/>
            <a:pathLst>
              <a:path w="630474" h="655890">
                <a:moveTo>
                  <a:pt x="0" y="0"/>
                </a:moveTo>
                <a:lnTo>
                  <a:pt x="630474" y="0"/>
                </a:lnTo>
                <a:lnTo>
                  <a:pt x="630474" y="655890"/>
                </a:lnTo>
                <a:lnTo>
                  <a:pt x="0" y="655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10317" y="4896597"/>
            <a:ext cx="630474" cy="655890"/>
          </a:xfrm>
          <a:custGeom>
            <a:avLst/>
            <a:gdLst/>
            <a:ahLst/>
            <a:cxnLst/>
            <a:rect l="l" t="t" r="r" b="b"/>
            <a:pathLst>
              <a:path w="630474" h="655890">
                <a:moveTo>
                  <a:pt x="0" y="0"/>
                </a:moveTo>
                <a:lnTo>
                  <a:pt x="630474" y="0"/>
                </a:lnTo>
                <a:lnTo>
                  <a:pt x="630474" y="655889"/>
                </a:lnTo>
                <a:lnTo>
                  <a:pt x="0" y="655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616160" y="5012821"/>
            <a:ext cx="456125" cy="480592"/>
          </a:xfrm>
          <a:custGeom>
            <a:avLst/>
            <a:gdLst/>
            <a:ahLst/>
            <a:cxnLst/>
            <a:rect l="l" t="t" r="r" b="b"/>
            <a:pathLst>
              <a:path w="456125" h="480592">
                <a:moveTo>
                  <a:pt x="0" y="0"/>
                </a:moveTo>
                <a:lnTo>
                  <a:pt x="456125" y="0"/>
                </a:lnTo>
                <a:lnTo>
                  <a:pt x="456125" y="480591"/>
                </a:lnTo>
                <a:lnTo>
                  <a:pt x="0" y="480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69700" y="1839485"/>
            <a:ext cx="1236594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199"/>
              </a:lnSpc>
              <a:spcBef>
                <a:spcPct val="0"/>
              </a:spcBef>
            </a:pPr>
            <a:r>
              <a:rPr lang="en-US" sz="8499" b="1" u="none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Secteors analysis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169360" y="7019420"/>
            <a:ext cx="456125" cy="480592"/>
          </a:xfrm>
          <a:custGeom>
            <a:avLst/>
            <a:gdLst/>
            <a:ahLst/>
            <a:cxnLst/>
            <a:rect l="l" t="t" r="r" b="b"/>
            <a:pathLst>
              <a:path w="456125" h="480592">
                <a:moveTo>
                  <a:pt x="0" y="0"/>
                </a:moveTo>
                <a:lnTo>
                  <a:pt x="456125" y="0"/>
                </a:lnTo>
                <a:lnTo>
                  <a:pt x="456125" y="480592"/>
                </a:lnTo>
                <a:lnTo>
                  <a:pt x="0" y="4805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hlinkClick r:id="rId8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4223" r="-1422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10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104444"/>
            <a:ext cx="18288000" cy="182556"/>
          </a:xfrm>
          <a:prstGeom prst="rect">
            <a:avLst/>
          </a:prstGeom>
          <a:solidFill>
            <a:srgbClr val="F24300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373278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Departure 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NAIA MANILA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492132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Arrival PARIS CDG FRANCE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251480"/>
            <a:ext cx="60180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Hotel :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OPTIONAL 2-3-4 *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010828"/>
            <a:ext cx="580854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Meetings </a:t>
            </a: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“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OFFICIELS FRANCE”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52952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just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Visits “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Hors Salon”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288872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Pre-arranged appointments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770176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Visites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salon Agriculture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04810" y="6010828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Sightseeing options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04810" y="3732784"/>
            <a:ext cx="7257702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Nos Intervenants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en A”GRICULTURE”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04810" y="5251480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Soirées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/evenings inParis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04810" y="4492132"/>
            <a:ext cx="8369659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Nos Intervenants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Aspect Commerciaux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04810" y="6770176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Free time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04810" y="752952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Mission report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14803" y="1352550"/>
            <a:ext cx="11544497" cy="174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20"/>
              </a:lnSpc>
            </a:pPr>
            <a:r>
              <a:rPr lang="en-US" sz="76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Your individual stay</a:t>
            </a:r>
          </a:p>
          <a:p>
            <a:pPr algn="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TELL US YOUR WISHES</a:t>
            </a:r>
          </a:p>
          <a:p>
            <a:pPr marL="0" lvl="0" indent="0" algn="r">
              <a:lnSpc>
                <a:spcPts val="2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7" name="Freeform 17">
            <a:hlinkClick r:id="rId2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4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Personnalisé</PresentationFormat>
  <Paragraphs>161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IBM Plex Sans</vt:lpstr>
      <vt:lpstr>Calibri</vt:lpstr>
      <vt:lpstr>IBM Plex Sans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SALON AGRICULTURAL PARIS</dc:title>
  <dc:creator>Renaut</dc:creator>
  <cp:lastModifiedBy>Renaut</cp:lastModifiedBy>
  <cp:revision>3</cp:revision>
  <dcterms:created xsi:type="dcterms:W3CDTF">2006-08-16T00:00:00Z</dcterms:created>
  <dcterms:modified xsi:type="dcterms:W3CDTF">2024-09-23T04:39:28Z</dcterms:modified>
  <dc:identifier>DAGRiQS0WwU</dc:identifier>
</cp:coreProperties>
</file>