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8288000" cy="10287000"/>
  <p:notesSz cx="6858000" cy="9144000"/>
  <p:embeddedFontLst>
    <p:embeddedFont>
      <p:font typeface="IBM Plex Sans" panose="020B0604020202020204" charset="0"/>
      <p:regular r:id="rId15"/>
    </p:embeddedFont>
    <p:embeddedFont>
      <p:font typeface="IBM Plex Sans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nchtouchmaison.com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op-uss.com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nchtouchmaison.com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coop-uss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nchtouchmaison.com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coop-uss.co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nchtouchmaison.com" TargetMode="External"/><Relationship Id="rId3" Type="http://schemas.openxmlformats.org/officeDocument/2006/relationships/image" Target="../media/image28.sv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coop-uss.com" TargetMode="Externa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ilippinesfrance.com/media.html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hyperlink" Target="http://www.francephilippines.fr/consulting/index.html" TargetMode="External"/><Relationship Id="rId2" Type="http://schemas.openxmlformats.org/officeDocument/2006/relationships/hyperlink" Target="http://www.philippinesfranc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hyperlink" Target="http://www.philippinesfrance.com/media/index.html" TargetMode="External"/><Relationship Id="rId10" Type="http://schemas.openxmlformats.org/officeDocument/2006/relationships/hyperlink" Target="http://www.frenchtouchmaison.com/" TargetMode="External"/><Relationship Id="rId4" Type="http://schemas.openxmlformats.org/officeDocument/2006/relationships/hyperlink" Target="http://www.francephilippines.fr/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://www.francephilippines.fr/consultign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nchtouchmaison.com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2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hyperlink" Target="http://www.coop-us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frenchtouchmaison.com/" TargetMode="External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frenchtouchmaison.com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12" Type="http://schemas.openxmlformats.org/officeDocument/2006/relationships/hyperlink" Target="https://docs.google.com/spreadsheets/d/1DUF2isFWsqVSYhbaACYtbgcLi_YjDqpE3GLQIVgkKQg/edit#gid=69851113" TargetMode="External"/><Relationship Id="rId1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10.svg"/><Relationship Id="rId10" Type="http://schemas.openxmlformats.org/officeDocument/2006/relationships/hyperlink" Target="http://www.coop-uss.com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12" Type="http://schemas.openxmlformats.org/officeDocument/2006/relationships/hyperlink" Target="http://www.frenchtouchmaison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10.svg"/><Relationship Id="rId10" Type="http://schemas.openxmlformats.org/officeDocument/2006/relationships/hyperlink" Target="http://www.coop-uss.com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renchtouchmaison.com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renchtouchmaison.com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p-uss.com" TargetMode="External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10" Type="http://schemas.openxmlformats.org/officeDocument/2006/relationships/hyperlink" Target="http://www.frenchtouchmaison.com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op-uss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nchtouchmaiso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3699" y="8826430"/>
            <a:ext cx="10654147" cy="863740"/>
            <a:chOff x="0" y="0"/>
            <a:chExt cx="14205529" cy="1151653"/>
          </a:xfrm>
        </p:grpSpPr>
        <p:sp>
          <p:nvSpPr>
            <p:cNvPr id="3" name="Freeform 3"/>
            <p:cNvSpPr/>
            <p:nvPr/>
          </p:nvSpPr>
          <p:spPr>
            <a:xfrm>
              <a:off x="0" y="182192"/>
              <a:ext cx="969461" cy="969461"/>
            </a:xfrm>
            <a:custGeom>
              <a:avLst/>
              <a:gdLst/>
              <a:ahLst/>
              <a:cxnLst/>
              <a:rect l="l" t="t" r="r" b="b"/>
              <a:pathLst>
                <a:path w="969461" h="969461">
                  <a:moveTo>
                    <a:pt x="0" y="0"/>
                  </a:moveTo>
                  <a:lnTo>
                    <a:pt x="969461" y="0"/>
                  </a:lnTo>
                  <a:lnTo>
                    <a:pt x="969461" y="969461"/>
                  </a:lnTo>
                  <a:lnTo>
                    <a:pt x="0" y="969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969461" y="-57150"/>
              <a:ext cx="13236068" cy="1077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25"/>
                </a:lnSpc>
                <a:spcBef>
                  <a:spcPct val="0"/>
                </a:spcBef>
              </a:pPr>
              <a:r>
                <a:rPr lang="en-US" sz="5019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110 millions de consommateurs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2151761">
            <a:off x="10912533" y="-4157532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2"/>
                </a:lnTo>
                <a:lnTo>
                  <a:pt x="0" y="7622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700000">
            <a:off x="-4939101" y="6712177"/>
            <a:ext cx="11422613" cy="8328123"/>
          </a:xfrm>
          <a:custGeom>
            <a:avLst/>
            <a:gdLst/>
            <a:ahLst/>
            <a:cxnLst/>
            <a:rect l="l" t="t" r="r" b="b"/>
            <a:pathLst>
              <a:path w="11422613" h="8328123">
                <a:moveTo>
                  <a:pt x="0" y="0"/>
                </a:moveTo>
                <a:lnTo>
                  <a:pt x="11422613" y="0"/>
                </a:lnTo>
                <a:lnTo>
                  <a:pt x="11422613" y="8328123"/>
                </a:lnTo>
                <a:lnTo>
                  <a:pt x="0" y="83281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hlinkClick r:id="rId6" tooltip="http://www.coop-uss.com"/>
          </p:cNvPr>
          <p:cNvSpPr/>
          <p:nvPr/>
        </p:nvSpPr>
        <p:spPr>
          <a:xfrm>
            <a:off x="735611" y="293260"/>
            <a:ext cx="3608088" cy="2267941"/>
          </a:xfrm>
          <a:custGeom>
            <a:avLst/>
            <a:gdLst/>
            <a:ahLst/>
            <a:cxnLst/>
            <a:rect l="l" t="t" r="r" b="b"/>
            <a:pathLst>
              <a:path w="3608088" h="2267941">
                <a:moveTo>
                  <a:pt x="0" y="0"/>
                </a:moveTo>
                <a:lnTo>
                  <a:pt x="3608088" y="0"/>
                </a:lnTo>
                <a:lnTo>
                  <a:pt x="3608088" y="2267941"/>
                </a:lnTo>
                <a:lnTo>
                  <a:pt x="0" y="22679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223" r="-1422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35611" y="3308136"/>
            <a:ext cx="5665374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6"/>
              </a:lnSpc>
            </a:pPr>
            <a:r>
              <a:rPr lang="en-US" sz="6213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8" tooltip="http://www.frenchtouchmaison.com"/>
              </a:rPr>
              <a:t>French </a:t>
            </a:r>
          </a:p>
          <a:p>
            <a:pPr algn="l">
              <a:lnSpc>
                <a:spcPts val="7456"/>
              </a:lnSpc>
            </a:pPr>
            <a:r>
              <a:rPr lang="en-US" sz="6213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  <a:p>
            <a:pPr marL="0" lvl="0" indent="0" algn="l">
              <a:lnSpc>
                <a:spcPts val="7456"/>
              </a:lnSpc>
              <a:spcBef>
                <a:spcPct val="0"/>
              </a:spcBef>
            </a:pPr>
            <a:r>
              <a:rPr lang="en-US" sz="6213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Propose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911792" y="1630884"/>
            <a:ext cx="12741958" cy="5455118"/>
            <a:chOff x="0" y="464837"/>
            <a:chExt cx="16989278" cy="727349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6480390"/>
              <a:ext cx="16989278" cy="1257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569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Un pays Occidental en Asie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64837"/>
              <a:ext cx="16989278" cy="7044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27"/>
                </a:lnSpc>
              </a:pPr>
              <a:r>
                <a:rPr lang="en-US" sz="10327" dirty="0" smtClean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VISIT</a:t>
              </a:r>
            </a:p>
            <a:p>
              <a:pPr algn="ctr">
                <a:lnSpc>
                  <a:spcPts val="10327"/>
                </a:lnSpc>
              </a:pPr>
              <a:r>
                <a:rPr lang="en-US" sz="10327" dirty="0" smtClean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r>
                <a:rPr lang="en-US" sz="10327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WORLDBEX  </a:t>
              </a:r>
            </a:p>
            <a:p>
              <a:pPr algn="ctr">
                <a:lnSpc>
                  <a:spcPts val="10327"/>
                </a:lnSpc>
              </a:pPr>
              <a:r>
                <a:rPr lang="en-US" sz="10327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IN THE PHILIPPINES</a:t>
              </a:r>
            </a:p>
            <a:p>
              <a:pPr algn="ctr">
                <a:lnSpc>
                  <a:spcPts val="10327"/>
                </a:lnSpc>
              </a:pPr>
              <a:endParaRPr lang="en-US" sz="1032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3132072" y="5954663"/>
            <a:ext cx="16260828" cy="10022583"/>
          </a:xfrm>
          <a:custGeom>
            <a:avLst/>
            <a:gdLst/>
            <a:ahLst/>
            <a:cxnLst/>
            <a:rect l="l" t="t" r="r" b="b"/>
            <a:pathLst>
              <a:path w="16260828" h="10022583">
                <a:moveTo>
                  <a:pt x="16260828" y="0"/>
                </a:moveTo>
                <a:lnTo>
                  <a:pt x="0" y="0"/>
                </a:lnTo>
                <a:lnTo>
                  <a:pt x="0" y="10022583"/>
                </a:lnTo>
                <a:lnTo>
                  <a:pt x="16260828" y="10022583"/>
                </a:lnTo>
                <a:lnTo>
                  <a:pt x="16260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402777" y="2720926"/>
          <a:ext cx="9856524" cy="6467472"/>
        </p:xfrm>
        <a:graphic>
          <a:graphicData uri="http://schemas.openxmlformats.org/drawingml/2006/table">
            <a:tbl>
              <a:tblPr/>
              <a:tblGrid>
                <a:gridCol w="3285508"/>
                <a:gridCol w="3285508"/>
                <a:gridCol w="3285508"/>
              </a:tblGrid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Individuel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Couple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Transport aérien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Hébergement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Restauration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Logistique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91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Transport local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…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754869" y="2242060"/>
            <a:ext cx="6647908" cy="1253615"/>
            <a:chOff x="0" y="0"/>
            <a:chExt cx="8863877" cy="1671486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863877" cy="1671486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618695" y="333672"/>
              <a:ext cx="7882288" cy="739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3"/>
                </a:lnSpc>
                <a:spcBef>
                  <a:spcPct val="0"/>
                </a:spcBef>
              </a:pPr>
              <a:r>
                <a:rPr lang="en-US" sz="3430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SELON </a:t>
              </a:r>
              <a:r>
                <a:rPr lang="en-US" sz="3430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VOS ORDRES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54869" y="4638675"/>
            <a:ext cx="5372673" cy="461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20"/>
              </a:lnSpc>
              <a:spcBef>
                <a:spcPct val="0"/>
              </a:spcBef>
            </a:pPr>
            <a:r>
              <a:rPr lang="en-US" sz="76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préparera un budget </a:t>
            </a:r>
            <a:r>
              <a:rPr lang="en-US" sz="7600" u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sur mesure pour vous </a:t>
            </a:r>
          </a:p>
        </p:txBody>
      </p:sp>
      <p:sp>
        <p:nvSpPr>
          <p:cNvPr id="8" name="Freeform 8">
            <a:hlinkClick r:id="rId4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223" r="-1422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6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82263" y="-1779210"/>
            <a:ext cx="12008614" cy="10502078"/>
          </a:xfrm>
          <a:custGeom>
            <a:avLst/>
            <a:gdLst/>
            <a:ahLst/>
            <a:cxnLst/>
            <a:rect l="l" t="t" r="r" b="b"/>
            <a:pathLst>
              <a:path w="12008614" h="10502078">
                <a:moveTo>
                  <a:pt x="0" y="0"/>
                </a:moveTo>
                <a:lnTo>
                  <a:pt x="12008614" y="0"/>
                </a:lnTo>
                <a:lnTo>
                  <a:pt x="12008614" y="10502079"/>
                </a:lnTo>
                <a:lnTo>
                  <a:pt x="0" y="10502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727189" y="2547905"/>
          <a:ext cx="9532110" cy="6710394"/>
        </p:xfrm>
        <a:graphic>
          <a:graphicData uri="http://schemas.openxmlformats.org/drawingml/2006/table">
            <a:tbl>
              <a:tblPr/>
              <a:tblGrid>
                <a:gridCol w="4766055"/>
                <a:gridCol w="4766055"/>
              </a:tblGrid>
              <a:tr h="223679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Accompagnement commercial, foires et salons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Représentation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679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Recherche de partenaires</a:t>
                      </a:r>
                      <a:endParaRPr lang="en-US" sz="1100"/>
                    </a:p>
                    <a:p>
                      <a:pPr algn="ctr">
                        <a:lnSpc>
                          <a:spcPts val="3079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Assistance marketing, juridique, compotable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679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Services de Ressources Humaines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Que voulez-vous 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834466" y="3481355"/>
            <a:ext cx="6280387" cy="513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Services</a:t>
            </a:r>
          </a:p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u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et </a:t>
            </a:r>
            <a:r>
              <a:rPr lang="en-US" sz="8499" b="1" u="none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prestations proposées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125158" y="1028700"/>
            <a:ext cx="3134142" cy="712748"/>
            <a:chOff x="0" y="0"/>
            <a:chExt cx="4178856" cy="95033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4178856" cy="950331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291683" y="126040"/>
              <a:ext cx="3716088" cy="593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55"/>
                </a:lnSpc>
                <a:spcBef>
                  <a:spcPct val="0"/>
                </a:spcBef>
              </a:pPr>
              <a:r>
                <a:rPr lang="en-US" sz="13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NOTRE DOSSIER COMPLET</a:t>
              </a:r>
            </a:p>
            <a:p>
              <a:pPr algn="ctr">
                <a:lnSpc>
                  <a:spcPts val="1855"/>
                </a:lnSpc>
                <a:spcBef>
                  <a:spcPct val="0"/>
                </a:spcBef>
              </a:pPr>
              <a:r>
                <a:rPr lang="en-US" sz="13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À L'ORDRE DU JOUR</a:t>
              </a:r>
            </a:p>
          </p:txBody>
        </p:sp>
      </p:grpSp>
      <p:sp>
        <p:nvSpPr>
          <p:cNvPr id="8" name="Freeform 8">
            <a:hlinkClick r:id="rId4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223" r="-1422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6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14504" y="2634603"/>
            <a:ext cx="11384238" cy="9252281"/>
          </a:xfrm>
          <a:custGeom>
            <a:avLst/>
            <a:gdLst/>
            <a:ahLst/>
            <a:cxnLst/>
            <a:rect l="l" t="t" r="r" b="b"/>
            <a:pathLst>
              <a:path w="11384238" h="9252281">
                <a:moveTo>
                  <a:pt x="0" y="0"/>
                </a:moveTo>
                <a:lnTo>
                  <a:pt x="11384238" y="0"/>
                </a:lnTo>
                <a:lnTo>
                  <a:pt x="11384238" y="9252281"/>
                </a:lnTo>
                <a:lnTo>
                  <a:pt x="0" y="9252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028700" y="3287954"/>
          <a:ext cx="16034594" cy="4957138"/>
        </p:xfrm>
        <a:graphic>
          <a:graphicData uri="http://schemas.openxmlformats.org/drawingml/2006/table">
            <a:tbl>
              <a:tblPr/>
              <a:tblGrid>
                <a:gridCol w="3246143"/>
                <a:gridCol w="3246143"/>
                <a:gridCol w="3246143"/>
                <a:gridCol w="3046794"/>
                <a:gridCol w="3249371"/>
              </a:tblGrid>
              <a:tr h="1616647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En France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Didier Berger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Tel : 06 80 26 87 73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cudber03@yahoo.fr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520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2234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Aux Philippines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Francois Renaut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Tel : +63 (0) 9691960782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francois.renaut@yahoo.ro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8257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4533312" y="8870001"/>
            <a:ext cx="10518068" cy="1416999"/>
            <a:chOff x="0" y="0"/>
            <a:chExt cx="14024090" cy="1889332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4024090" cy="1889332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978876" y="599862"/>
              <a:ext cx="12471057" cy="836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29"/>
                </a:lnSpc>
                <a:spcBef>
                  <a:spcPct val="0"/>
                </a:spcBef>
              </a:pPr>
              <a:r>
                <a:rPr lang="en-US" sz="3878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CONTACTEZ-NOUS MAINTENANT !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4410530" y="4917606"/>
            <a:ext cx="1281699" cy="1588943"/>
          </a:xfrm>
          <a:custGeom>
            <a:avLst/>
            <a:gdLst/>
            <a:ahLst/>
            <a:cxnLst/>
            <a:rect l="l" t="t" r="r" b="b"/>
            <a:pathLst>
              <a:path w="1281699" h="1588943">
                <a:moveTo>
                  <a:pt x="0" y="0"/>
                </a:moveTo>
                <a:lnTo>
                  <a:pt x="1281699" y="0"/>
                </a:lnTo>
                <a:lnTo>
                  <a:pt x="1281699" y="1588942"/>
                </a:lnTo>
                <a:lnTo>
                  <a:pt x="0" y="1588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853"/>
            </a:stretch>
          </a:blipFill>
        </p:spPr>
      </p:sp>
      <p:sp>
        <p:nvSpPr>
          <p:cNvPr id="8" name="Freeform 8">
            <a:hlinkClick r:id="rId5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223" r="-1422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10530" y="3287954"/>
            <a:ext cx="926222" cy="1458306"/>
          </a:xfrm>
          <a:custGeom>
            <a:avLst/>
            <a:gdLst/>
            <a:ahLst/>
            <a:cxnLst/>
            <a:rect l="l" t="t" r="r" b="b"/>
            <a:pathLst>
              <a:path w="926222" h="1458306">
                <a:moveTo>
                  <a:pt x="0" y="0"/>
                </a:moveTo>
                <a:lnTo>
                  <a:pt x="926222" y="0"/>
                </a:lnTo>
                <a:lnTo>
                  <a:pt x="926222" y="1458306"/>
                </a:lnTo>
                <a:lnTo>
                  <a:pt x="0" y="14583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611749" y="960462"/>
            <a:ext cx="10647551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200"/>
              </a:lnSpc>
              <a:spcBef>
                <a:spcPct val="0"/>
              </a:spcBef>
            </a:pPr>
            <a:r>
              <a:rPr lang="en-US" sz="8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Vos Intervenants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8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706154"/>
            <a:ext cx="777786" cy="66912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71556" y="820683"/>
            <a:ext cx="5677196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4"/>
              </a:rPr>
              <a:t>http://www.francephilippines.fr</a:t>
            </a:r>
            <a:r>
              <a:rPr lang="en-US" sz="2900" dirty="0"/>
              <a:t> </a:t>
            </a:r>
            <a:endParaRPr lang="fr-FR" sz="2900" dirty="0"/>
          </a:p>
        </p:txBody>
      </p:sp>
      <p:pic>
        <p:nvPicPr>
          <p:cNvPr id="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544" y="6665449"/>
            <a:ext cx="5268372" cy="229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" y="1490480"/>
            <a:ext cx="5848248" cy="220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416" y="1490480"/>
            <a:ext cx="5727560" cy="285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20" y="4692703"/>
            <a:ext cx="5646936" cy="264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5" y="6726183"/>
            <a:ext cx="4966540" cy="252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891" y="715009"/>
            <a:ext cx="777786" cy="66912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2007223" y="867447"/>
            <a:ext cx="6135014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2"/>
              </a:rPr>
              <a:t>http://www.philippinesfrance.com</a:t>
            </a:r>
            <a:endParaRPr lang="fr-FR" sz="2900" dirty="0"/>
          </a:p>
        </p:txBody>
      </p:sp>
      <p:pic>
        <p:nvPicPr>
          <p:cNvPr id="19" name="Image 1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1" y="9256868"/>
            <a:ext cx="777786" cy="66912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895484" y="9591429"/>
            <a:ext cx="9832692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14"/>
              </a:rPr>
              <a:t>http://www.francephilippines.fr/consulting/index.html</a:t>
            </a:r>
            <a:endParaRPr lang="fr-FR" sz="2900" dirty="0"/>
          </a:p>
        </p:txBody>
      </p:sp>
      <p:sp>
        <p:nvSpPr>
          <p:cNvPr id="3" name="ZoneTexte 2"/>
          <p:cNvSpPr txBox="1"/>
          <p:nvPr/>
        </p:nvSpPr>
        <p:spPr>
          <a:xfrm>
            <a:off x="540601" y="174950"/>
            <a:ext cx="6284554" cy="71887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F</a:t>
            </a:r>
            <a:r>
              <a:rPr lang="en-US" sz="3600" b="1" dirty="0" smtClean="0"/>
              <a:t>RANCE </a:t>
            </a:r>
            <a:r>
              <a:rPr lang="en-US" sz="3600" b="1" dirty="0">
                <a:solidFill>
                  <a:srgbClr val="FF0000"/>
                </a:solidFill>
              </a:rPr>
              <a:t>P</a:t>
            </a:r>
            <a:r>
              <a:rPr lang="en-US" sz="3600" b="1" dirty="0" smtClean="0"/>
              <a:t>HILIPPINES</a:t>
            </a:r>
            <a:endParaRPr lang="fr-FR" sz="36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11932455" y="174949"/>
            <a:ext cx="6284554" cy="65732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</a:t>
            </a:r>
            <a:r>
              <a:rPr lang="en-US" sz="3200" b="1" dirty="0" smtClean="0"/>
              <a:t>HILIPPINES </a:t>
            </a:r>
            <a:r>
              <a:rPr lang="en-US" sz="3200" b="1" dirty="0">
                <a:solidFill>
                  <a:schemeClr val="tx2"/>
                </a:solidFill>
              </a:rPr>
              <a:t>F</a:t>
            </a:r>
            <a:r>
              <a:rPr lang="en-US" sz="3200" b="1" dirty="0"/>
              <a:t>RANCE</a:t>
            </a:r>
            <a:endParaRPr lang="fr-FR" sz="32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873313" y="4088538"/>
            <a:ext cx="7116158" cy="611155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10"/>
              </a:rPr>
              <a:t>http://www.frenchtouchmaison.com</a:t>
            </a:r>
            <a:endParaRPr lang="fr-FR" sz="29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567661" y="3586907"/>
            <a:ext cx="4584054" cy="65732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  <a:r>
              <a:rPr lang="en-US" sz="3200" b="1" dirty="0" smtClean="0"/>
              <a:t>rench </a:t>
            </a:r>
            <a:r>
              <a:rPr lang="en-US" sz="3200" b="1" dirty="0">
                <a:solidFill>
                  <a:schemeClr val="tx2"/>
                </a:solidFill>
              </a:rPr>
              <a:t>T</a:t>
            </a:r>
            <a:r>
              <a:rPr lang="en-US" sz="3200" b="1" dirty="0" smtClean="0"/>
              <a:t>ouch Maison</a:t>
            </a:r>
            <a:endParaRPr lang="fr-FR" sz="3200" b="1" dirty="0"/>
          </a:p>
        </p:txBody>
      </p:sp>
      <p:pic>
        <p:nvPicPr>
          <p:cNvPr id="30" name="Image 2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79" y="3955369"/>
            <a:ext cx="777786" cy="669125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694149" y="5899585"/>
            <a:ext cx="6284554" cy="65732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b="1" dirty="0" smtClean="0"/>
              <a:t>gence </a:t>
            </a:r>
            <a:r>
              <a:rPr lang="en-US" sz="3200" b="1" dirty="0" err="1">
                <a:solidFill>
                  <a:schemeClr val="tx2"/>
                </a:solidFill>
              </a:rPr>
              <a:t>A</a:t>
            </a:r>
            <a:r>
              <a:rPr lang="en-US" sz="3200" b="1" dirty="0" err="1" smtClean="0"/>
              <a:t>sie</a:t>
            </a:r>
            <a:r>
              <a:rPr lang="en-US" sz="3200" b="1" dirty="0" smtClean="0"/>
              <a:t>  </a:t>
            </a:r>
            <a:r>
              <a:rPr lang="en-US" sz="3200" b="1" dirty="0" err="1">
                <a:solidFill>
                  <a:srgbClr val="FF0000"/>
                </a:solidFill>
              </a:rPr>
              <a:t>P</a:t>
            </a:r>
            <a:r>
              <a:rPr lang="en-US" sz="3200" b="1" dirty="0" err="1" smtClean="0"/>
              <a:t>acifique</a:t>
            </a:r>
            <a:endParaRPr lang="fr-FR" sz="3200" b="1" dirty="0"/>
          </a:p>
        </p:txBody>
      </p:sp>
      <p:pic>
        <p:nvPicPr>
          <p:cNvPr id="34" name="Image 3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41" y="8853454"/>
            <a:ext cx="777786" cy="669125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0008096" y="9018866"/>
            <a:ext cx="8134140" cy="1057431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2900" dirty="0">
                <a:hlinkClick r:id="rId8"/>
              </a:rPr>
              <a:t>http://www.philippinesfrance.com/media.html</a:t>
            </a:r>
            <a:endParaRPr lang="en-US" sz="2900" dirty="0"/>
          </a:p>
          <a:p>
            <a:endParaRPr lang="fr-FR" sz="2900" dirty="0"/>
          </a:p>
        </p:txBody>
      </p:sp>
      <p:sp>
        <p:nvSpPr>
          <p:cNvPr id="36" name="ZoneTexte 35"/>
          <p:cNvSpPr txBox="1"/>
          <p:nvPr/>
        </p:nvSpPr>
        <p:spPr>
          <a:xfrm>
            <a:off x="12431010" y="5899585"/>
            <a:ext cx="5268372" cy="718876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3600" b="1" dirty="0"/>
              <a:t>Agence</a:t>
            </a:r>
            <a:r>
              <a:rPr lang="en-US" sz="3600" b="1" dirty="0">
                <a:solidFill>
                  <a:srgbClr val="FF0000"/>
                </a:solidFill>
              </a:rPr>
              <a:t> M</a:t>
            </a:r>
            <a:r>
              <a:rPr lang="en-US" sz="3600" b="1" dirty="0" smtClean="0"/>
              <a:t>edia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825154" y="706154"/>
            <a:ext cx="4304532" cy="2134649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pPr algn="ctr"/>
            <a:r>
              <a:rPr lang="en-US" sz="6400" b="1" dirty="0"/>
              <a:t>Sites web </a:t>
            </a:r>
          </a:p>
          <a:p>
            <a:pPr algn="ctr"/>
            <a:r>
              <a:rPr lang="en-US" sz="6400" b="1" dirty="0"/>
              <a:t>GROUPE</a:t>
            </a:r>
            <a:endParaRPr lang="fr-FR" sz="6400" b="1" dirty="0"/>
          </a:p>
        </p:txBody>
      </p:sp>
    </p:spTree>
    <p:extLst>
      <p:ext uri="{BB962C8B-B14F-4D97-AF65-F5344CB8AC3E}">
        <p14:creationId xmlns:p14="http://schemas.microsoft.com/office/powerpoint/2010/main" val="10537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984802" y="3627585"/>
            <a:ext cx="2318395" cy="2318386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67682" r="-32926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984802" y="6804419"/>
            <a:ext cx="2318395" cy="2318386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61585" r="-4817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270622" y="4784170"/>
            <a:ext cx="5361227" cy="4040499"/>
            <a:chOff x="0" y="0"/>
            <a:chExt cx="7148303" cy="5387332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7148303" cy="5387332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498949" y="329247"/>
              <a:ext cx="6356697" cy="4773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68"/>
                </a:lnSpc>
              </a:pPr>
              <a:r>
                <a:rPr lang="en-US" sz="5191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DÉVELOPPER </a:t>
              </a:r>
              <a:r>
                <a:rPr lang="en-US" sz="5191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LA “PRÉSENCE” FRANÇAISE </a:t>
              </a:r>
            </a:p>
            <a:p>
              <a:pPr algn="ctr">
                <a:lnSpc>
                  <a:spcPts val="7268"/>
                </a:lnSpc>
                <a:spcBef>
                  <a:spcPct val="0"/>
                </a:spcBef>
              </a:pPr>
              <a:r>
                <a:rPr lang="en-US" sz="5191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EN ASIE</a:t>
              </a:r>
            </a:p>
          </p:txBody>
        </p:sp>
      </p:grpSp>
      <p:sp>
        <p:nvSpPr>
          <p:cNvPr id="9" name="Freeform 9">
            <a:hlinkClick r:id="rId4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223" r="-14223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616173" y="9505915"/>
            <a:ext cx="13374049" cy="912716"/>
            <a:chOff x="0" y="0"/>
            <a:chExt cx="17832065" cy="12169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16955" cy="1216955"/>
            </a:xfrm>
            <a:custGeom>
              <a:avLst/>
              <a:gdLst/>
              <a:ahLst/>
              <a:cxnLst/>
              <a:rect l="l" t="t" r="r" b="b"/>
              <a:pathLst>
                <a:path w="1216955" h="1216955">
                  <a:moveTo>
                    <a:pt x="0" y="0"/>
                  </a:moveTo>
                  <a:lnTo>
                    <a:pt x="1216955" y="0"/>
                  </a:lnTo>
                  <a:lnTo>
                    <a:pt x="1216955" y="1216955"/>
                  </a:lnTo>
                  <a:lnTo>
                    <a:pt x="0" y="1216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216955" y="228627"/>
              <a:ext cx="16615110" cy="822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1"/>
                </a:lnSpc>
                <a:spcBef>
                  <a:spcPct val="0"/>
                </a:spcBef>
              </a:pPr>
              <a:r>
                <a:rPr lang="en-US" sz="3901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Les Philippines : 32 ème économie mondiale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39739" y="2332185"/>
            <a:ext cx="5590555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00"/>
              </a:lnSpc>
              <a:spcBef>
                <a:spcPct val="0"/>
              </a:spcBef>
            </a:pPr>
            <a:r>
              <a:rPr lang="en-US" sz="85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Ambition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199158" y="3627585"/>
            <a:ext cx="5060142" cy="2313170"/>
            <a:chOff x="0" y="0"/>
            <a:chExt cx="6746856" cy="308422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913536"/>
              <a:ext cx="6746856" cy="2170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3249"/>
                </a:lnSpc>
                <a:spcBef>
                  <a:spcPct val="0"/>
                </a:spcBef>
              </a:pPr>
              <a:r>
                <a:rPr lang="en-US" sz="2499" u="none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Nous estimons que cette relation est perfectible et notre ambition est de développer le secteur COOPERATION entre les deux pays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6477"/>
              <a:ext cx="6746856" cy="579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42"/>
                </a:lnSpc>
              </a:pPr>
              <a:r>
                <a:rPr lang="en-US" sz="2725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La relation France Philippines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199158" y="6692299"/>
            <a:ext cx="5060142" cy="2813616"/>
            <a:chOff x="0" y="0"/>
            <a:chExt cx="6746856" cy="3751489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472424"/>
              <a:ext cx="6746856" cy="22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30"/>
                </a:lnSpc>
                <a:spcBef>
                  <a:spcPct val="0"/>
                </a:spcBef>
              </a:pPr>
              <a:r>
                <a:rPr lang="en-US" sz="210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A l’issue de cette visite nous vous proposerons de  nous confier le a responsabilité du développement en Asie et plus particulièrement aux Philippines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492"/>
              <a:ext cx="6746856" cy="1200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Le concept French Touch Maison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8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984802" y="1000125"/>
            <a:ext cx="9875370" cy="1392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2"/>
              </a:lnSpc>
              <a:spcBef>
                <a:spcPct val="0"/>
              </a:spcBef>
            </a:pPr>
            <a:r>
              <a:rPr lang="en-US" sz="284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INTERNATIONAL PAVILION</a:t>
            </a:r>
          </a:p>
          <a:p>
            <a:pPr algn="ctr">
              <a:lnSpc>
                <a:spcPts val="3702"/>
              </a:lnSpc>
              <a:spcBef>
                <a:spcPct val="0"/>
              </a:spcBef>
            </a:pPr>
            <a:r>
              <a:rPr lang="en-US" sz="284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Various country pavilions making this year’s list of exhibitors.</a:t>
            </a:r>
          </a:p>
          <a:p>
            <a:pPr algn="ctr">
              <a:lnSpc>
                <a:spcPts val="3702"/>
              </a:lnSpc>
              <a:spcBef>
                <a:spcPct val="0"/>
              </a:spcBef>
            </a:pPr>
            <a:r>
              <a:rPr lang="en-US" sz="284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REGISTER AS AN EXHIBITOR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16173" y="9374284"/>
            <a:ext cx="13374049" cy="912716"/>
            <a:chOff x="0" y="0"/>
            <a:chExt cx="17832065" cy="12169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6955" cy="1216955"/>
            </a:xfrm>
            <a:custGeom>
              <a:avLst/>
              <a:gdLst/>
              <a:ahLst/>
              <a:cxnLst/>
              <a:rect l="l" t="t" r="r" b="b"/>
              <a:pathLst>
                <a:path w="1216955" h="1216955">
                  <a:moveTo>
                    <a:pt x="0" y="0"/>
                  </a:moveTo>
                  <a:lnTo>
                    <a:pt x="1216955" y="0"/>
                  </a:lnTo>
                  <a:lnTo>
                    <a:pt x="1216955" y="1216955"/>
                  </a:lnTo>
                  <a:lnTo>
                    <a:pt x="0" y="1216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216955" y="228627"/>
              <a:ext cx="16615110" cy="822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1"/>
                </a:lnSpc>
                <a:spcBef>
                  <a:spcPct val="0"/>
                </a:spcBef>
              </a:pPr>
              <a:r>
                <a:rPr lang="en-US" sz="3901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Les Philippines : 32 ème économie mondiale 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9997348" y="110344"/>
            <a:ext cx="3911136" cy="9219107"/>
          </a:xfrm>
          <a:custGeom>
            <a:avLst/>
            <a:gdLst/>
            <a:ahLst/>
            <a:cxnLst/>
            <a:rect l="l" t="t" r="r" b="b"/>
            <a:pathLst>
              <a:path w="3911136" h="9219107">
                <a:moveTo>
                  <a:pt x="0" y="0"/>
                </a:moveTo>
                <a:lnTo>
                  <a:pt x="3911137" y="0"/>
                </a:lnTo>
                <a:lnTo>
                  <a:pt x="3911137" y="9219108"/>
                </a:lnTo>
                <a:lnTo>
                  <a:pt x="0" y="92191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84781" y="4557367"/>
            <a:ext cx="5060142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249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103211" y="704850"/>
            <a:ext cx="4011642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7" tooltip="http://www.frenchtouchmaison.com"/>
              </a:rPr>
              <a:t>French </a:t>
            </a:r>
            <a:r>
              <a:rPr lang="en-US" sz="4399" b="1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  <p:sp>
        <p:nvSpPr>
          <p:cNvPr id="9" name="AutoShape 9"/>
          <p:cNvSpPr/>
          <p:nvPr/>
        </p:nvSpPr>
        <p:spPr>
          <a:xfrm>
            <a:off x="1582695" y="3944425"/>
            <a:ext cx="7167688" cy="4798958"/>
          </a:xfrm>
          <a:prstGeom prst="rect">
            <a:avLst/>
          </a:prstGeom>
          <a:solidFill>
            <a:srgbClr val="F24300"/>
          </a:solidFill>
        </p:spPr>
      </p:sp>
      <p:sp>
        <p:nvSpPr>
          <p:cNvPr id="10" name="TextBox 10"/>
          <p:cNvSpPr txBox="1"/>
          <p:nvPr/>
        </p:nvSpPr>
        <p:spPr>
          <a:xfrm>
            <a:off x="1973360" y="4661750"/>
            <a:ext cx="6173158" cy="3817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2"/>
              </a:lnSpc>
            </a:pPr>
            <a:r>
              <a:rPr lang="en-US" sz="5010" b="1">
                <a:solidFill>
                  <a:srgbClr val="D3DEE7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CLIENTS</a:t>
            </a:r>
          </a:p>
          <a:p>
            <a:pPr algn="l">
              <a:lnSpc>
                <a:spcPts val="6012"/>
              </a:lnSpc>
            </a:pPr>
            <a:r>
              <a:rPr lang="en-US" sz="5010" b="1">
                <a:solidFill>
                  <a:srgbClr val="D3DEE7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FOURNISSEURS</a:t>
            </a:r>
          </a:p>
          <a:p>
            <a:pPr algn="l">
              <a:lnSpc>
                <a:spcPts val="6012"/>
              </a:lnSpc>
            </a:pPr>
            <a:r>
              <a:rPr lang="en-US" sz="5010" b="1">
                <a:solidFill>
                  <a:srgbClr val="D3DEE7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PARTENAIRES</a:t>
            </a:r>
          </a:p>
          <a:p>
            <a:pPr algn="l">
              <a:lnSpc>
                <a:spcPts val="6012"/>
              </a:lnSpc>
            </a:pPr>
            <a:r>
              <a:rPr lang="en-US" sz="5010" b="1">
                <a:solidFill>
                  <a:srgbClr val="D3DEE7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SOUS-TRAITANTS</a:t>
            </a:r>
          </a:p>
          <a:p>
            <a:pPr marL="0" lvl="0" indent="0" algn="l">
              <a:lnSpc>
                <a:spcPts val="6012"/>
              </a:lnSpc>
              <a:spcBef>
                <a:spcPct val="0"/>
              </a:spcBef>
            </a:pPr>
            <a:endParaRPr lang="en-US" sz="5010" b="1">
              <a:solidFill>
                <a:srgbClr val="D3DEE7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39739" y="2332185"/>
            <a:ext cx="7253137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00"/>
              </a:lnSpc>
              <a:spcBef>
                <a:spcPct val="0"/>
              </a:spcBef>
            </a:pPr>
            <a:r>
              <a:rPr lang="en-US" sz="85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IDENTIFIEZ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376890">
            <a:off x="-4899893" y="6122938"/>
            <a:ext cx="11422613" cy="8328123"/>
          </a:xfrm>
          <a:custGeom>
            <a:avLst/>
            <a:gdLst/>
            <a:ahLst/>
            <a:cxnLst/>
            <a:rect l="l" t="t" r="r" b="b"/>
            <a:pathLst>
              <a:path w="11422613" h="8328123">
                <a:moveTo>
                  <a:pt x="0" y="0"/>
                </a:moveTo>
                <a:lnTo>
                  <a:pt x="11422613" y="0"/>
                </a:lnTo>
                <a:lnTo>
                  <a:pt x="11422613" y="8328124"/>
                </a:lnTo>
                <a:lnTo>
                  <a:pt x="0" y="8328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3133185"/>
            <a:ext cx="5029200" cy="4881017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4" name="AutoShape 4"/>
          <p:cNvSpPr/>
          <p:nvPr/>
        </p:nvSpPr>
        <p:spPr>
          <a:xfrm>
            <a:off x="6629400" y="3133185"/>
            <a:ext cx="5029200" cy="4881017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5" name="Group 5"/>
          <p:cNvGrpSpPr/>
          <p:nvPr/>
        </p:nvGrpSpPr>
        <p:grpSpPr>
          <a:xfrm>
            <a:off x="7318675" y="3779829"/>
            <a:ext cx="1082132" cy="108213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7601976" y="4097811"/>
            <a:ext cx="515530" cy="446167"/>
          </a:xfrm>
          <a:custGeom>
            <a:avLst/>
            <a:gdLst/>
            <a:ahLst/>
            <a:cxnLst/>
            <a:rect l="l" t="t" r="r" b="b"/>
            <a:pathLst>
              <a:path w="515530" h="446167">
                <a:moveTo>
                  <a:pt x="0" y="0"/>
                </a:moveTo>
                <a:lnTo>
                  <a:pt x="515530" y="0"/>
                </a:lnTo>
                <a:lnTo>
                  <a:pt x="515530" y="446168"/>
                </a:lnTo>
                <a:lnTo>
                  <a:pt x="0" y="446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2824" y="3779829"/>
            <a:ext cx="1082132" cy="108213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929164" y="4102798"/>
            <a:ext cx="589451" cy="436194"/>
          </a:xfrm>
          <a:custGeom>
            <a:avLst/>
            <a:gdLst/>
            <a:ahLst/>
            <a:cxnLst/>
            <a:rect l="l" t="t" r="r" b="b"/>
            <a:pathLst>
              <a:path w="589451" h="436194">
                <a:moveTo>
                  <a:pt x="0" y="0"/>
                </a:moveTo>
                <a:lnTo>
                  <a:pt x="589452" y="0"/>
                </a:lnTo>
                <a:lnTo>
                  <a:pt x="589452" y="436194"/>
                </a:lnTo>
                <a:lnTo>
                  <a:pt x="0" y="4361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12230100" y="3133185"/>
            <a:ext cx="5029200" cy="4881017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12" name="Group 12"/>
          <p:cNvGrpSpPr/>
          <p:nvPr/>
        </p:nvGrpSpPr>
        <p:grpSpPr>
          <a:xfrm>
            <a:off x="12954526" y="3779829"/>
            <a:ext cx="1082132" cy="108213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3245906" y="4076738"/>
            <a:ext cx="459015" cy="488313"/>
          </a:xfrm>
          <a:custGeom>
            <a:avLst/>
            <a:gdLst/>
            <a:ahLst/>
            <a:cxnLst/>
            <a:rect l="l" t="t" r="r" b="b"/>
            <a:pathLst>
              <a:path w="459015" h="488313">
                <a:moveTo>
                  <a:pt x="0" y="0"/>
                </a:moveTo>
                <a:lnTo>
                  <a:pt x="459015" y="0"/>
                </a:lnTo>
                <a:lnTo>
                  <a:pt x="459015" y="488314"/>
                </a:lnTo>
                <a:lnTo>
                  <a:pt x="0" y="488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2426527" y="9200345"/>
            <a:ext cx="13434946" cy="1086655"/>
            <a:chOff x="0" y="0"/>
            <a:chExt cx="17913261" cy="1448873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17913261" cy="1448873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50339" y="530425"/>
              <a:ext cx="15929540" cy="531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5"/>
                </a:lnSpc>
                <a:spcBef>
                  <a:spcPct val="0"/>
                </a:spcBef>
              </a:pPr>
              <a:r>
                <a:rPr lang="en-US" sz="2403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SURTOUT AU VU DE LA CROISSANCE DE LA 32 ÈME ÉCONOMIE MONDIALE !</a:t>
              </a:r>
            </a:p>
          </p:txBody>
        </p:sp>
      </p:grpSp>
      <p:sp>
        <p:nvSpPr>
          <p:cNvPr id="18" name="Freeform 18">
            <a:hlinkClick r:id="rId10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4223" r="-14223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682824" y="5704011"/>
            <a:ext cx="3707825" cy="1600504"/>
            <a:chOff x="0" y="0"/>
            <a:chExt cx="4943766" cy="213400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9050"/>
              <a:ext cx="4943766" cy="487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55"/>
                </a:lnSpc>
              </a:pPr>
              <a:r>
                <a:rPr lang="en-US" sz="235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110 millions d’habitants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055497"/>
              <a:ext cx="4943766" cy="1054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Et plus particulèrement une population jeune!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929164" y="2003217"/>
            <a:ext cx="1623060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Le </a:t>
            </a:r>
            <a:r>
              <a:rPr lang="en-US" sz="8000" u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Secteur de la Construction 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290088" y="5704011"/>
            <a:ext cx="3707825" cy="2381554"/>
            <a:chOff x="0" y="0"/>
            <a:chExt cx="4943766" cy="3175405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19050"/>
              <a:ext cx="4943766" cy="995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55"/>
                </a:lnSpc>
              </a:pPr>
              <a:r>
                <a:rPr lang="en-US" sz="235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Une demande de produits de qualité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563497"/>
              <a:ext cx="4943766" cy="1587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Des groupes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mondiaux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ont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saisi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cette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opportunité</a:t>
              </a:r>
              <a:endParaRPr lang="en-US" sz="242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algn="l">
                <a:lnSpc>
                  <a:spcPts val="3152"/>
                </a:lnSpc>
              </a:pPr>
              <a:endParaRPr lang="en-US" sz="242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  <a:hlinkClick r:id="rId12" tooltip="https://docs.google.com/spreadsheets/d/1DUF2isFWsqVSYhbaACYtbgcLi_YjDqpE3GLQIVgkKQg/edit#gid=69851113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884224" y="5704011"/>
            <a:ext cx="3707825" cy="2000554"/>
            <a:chOff x="0" y="0"/>
            <a:chExt cx="4943766" cy="2667405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19050"/>
              <a:ext cx="4943766" cy="487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55"/>
                </a:lnSpc>
              </a:pPr>
              <a:r>
                <a:rPr lang="en-US" sz="2350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La  “French Touch”Franch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055497"/>
              <a:ext cx="4943766" cy="1587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En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Asie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la France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profite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d’une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appr</a:t>
              </a:r>
              <a:r>
                <a:rPr lang="en-US" sz="2425" u="sng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  <a:hlinkClick r:id="rId12" tooltip="https://docs.google.com/spreadsheets/d/1DUF2isFWsqVSYhbaACYtbgcLi_YjDqpE3GLQIVgkKQg/edit#gid=69851113"/>
                </a:rPr>
                <a:t>é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ciation</a:t>
              </a: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r>
                <a:rPr lang="en-US" sz="2425" dirty="0" err="1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flatteuse</a:t>
              </a:r>
              <a:endParaRPr lang="en-US" sz="242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103211" y="704850"/>
            <a:ext cx="10601710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13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 vous recommande 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3103211" y="8023728"/>
            <a:ext cx="10654147" cy="727096"/>
            <a:chOff x="0" y="0"/>
            <a:chExt cx="14205529" cy="96946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69461" cy="969461"/>
            </a:xfrm>
            <a:custGeom>
              <a:avLst/>
              <a:gdLst/>
              <a:ahLst/>
              <a:cxnLst/>
              <a:rect l="l" t="t" r="r" b="b"/>
              <a:pathLst>
                <a:path w="969461" h="969461">
                  <a:moveTo>
                    <a:pt x="0" y="0"/>
                  </a:moveTo>
                  <a:lnTo>
                    <a:pt x="969461" y="0"/>
                  </a:lnTo>
                  <a:lnTo>
                    <a:pt x="969461" y="969461"/>
                  </a:lnTo>
                  <a:lnTo>
                    <a:pt x="0" y="969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969461" y="24607"/>
              <a:ext cx="13236068" cy="813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95"/>
                </a:lnSpc>
                <a:spcBef>
                  <a:spcPct val="0"/>
                </a:spcBef>
              </a:pPr>
              <a:r>
                <a:rPr lang="en-US" sz="3919">
                  <a:solidFill>
                    <a:srgbClr val="F243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une porte vers l’Asie Pacifique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376890">
            <a:off x="-4358827" y="5515731"/>
            <a:ext cx="11422613" cy="8328123"/>
          </a:xfrm>
          <a:custGeom>
            <a:avLst/>
            <a:gdLst/>
            <a:ahLst/>
            <a:cxnLst/>
            <a:rect l="l" t="t" r="r" b="b"/>
            <a:pathLst>
              <a:path w="11422613" h="8328123">
                <a:moveTo>
                  <a:pt x="0" y="0"/>
                </a:moveTo>
                <a:lnTo>
                  <a:pt x="11422613" y="0"/>
                </a:lnTo>
                <a:lnTo>
                  <a:pt x="11422613" y="8328123"/>
                </a:lnTo>
                <a:lnTo>
                  <a:pt x="0" y="8328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2731317"/>
            <a:ext cx="5181600" cy="6719876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4" name="AutoShape 4"/>
          <p:cNvSpPr/>
          <p:nvPr/>
        </p:nvSpPr>
        <p:spPr>
          <a:xfrm>
            <a:off x="6629400" y="3133185"/>
            <a:ext cx="5029200" cy="6230261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5" name="Group 5"/>
          <p:cNvGrpSpPr/>
          <p:nvPr/>
        </p:nvGrpSpPr>
        <p:grpSpPr>
          <a:xfrm>
            <a:off x="7318675" y="3779829"/>
            <a:ext cx="1082132" cy="108213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7601976" y="4097811"/>
            <a:ext cx="515530" cy="446167"/>
          </a:xfrm>
          <a:custGeom>
            <a:avLst/>
            <a:gdLst/>
            <a:ahLst/>
            <a:cxnLst/>
            <a:rect l="l" t="t" r="r" b="b"/>
            <a:pathLst>
              <a:path w="515530" h="446167">
                <a:moveTo>
                  <a:pt x="0" y="0"/>
                </a:moveTo>
                <a:lnTo>
                  <a:pt x="515530" y="0"/>
                </a:lnTo>
                <a:lnTo>
                  <a:pt x="515530" y="446168"/>
                </a:lnTo>
                <a:lnTo>
                  <a:pt x="0" y="446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727743" y="3779829"/>
            <a:ext cx="1082132" cy="108213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934674" y="4076738"/>
            <a:ext cx="589451" cy="436194"/>
          </a:xfrm>
          <a:custGeom>
            <a:avLst/>
            <a:gdLst/>
            <a:ahLst/>
            <a:cxnLst/>
            <a:rect l="l" t="t" r="r" b="b"/>
            <a:pathLst>
              <a:path w="589451" h="436194">
                <a:moveTo>
                  <a:pt x="0" y="0"/>
                </a:moveTo>
                <a:lnTo>
                  <a:pt x="589451" y="0"/>
                </a:lnTo>
                <a:lnTo>
                  <a:pt x="589451" y="436195"/>
                </a:lnTo>
                <a:lnTo>
                  <a:pt x="0" y="436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12220158" y="3133185"/>
            <a:ext cx="5039142" cy="5669428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12" name="Group 12"/>
          <p:cNvGrpSpPr/>
          <p:nvPr/>
        </p:nvGrpSpPr>
        <p:grpSpPr>
          <a:xfrm>
            <a:off x="12954526" y="3779829"/>
            <a:ext cx="1082132" cy="108213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4300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3245906" y="4076738"/>
            <a:ext cx="459015" cy="488313"/>
          </a:xfrm>
          <a:custGeom>
            <a:avLst/>
            <a:gdLst/>
            <a:ahLst/>
            <a:cxnLst/>
            <a:rect l="l" t="t" r="r" b="b"/>
            <a:pathLst>
              <a:path w="459015" h="488313">
                <a:moveTo>
                  <a:pt x="0" y="0"/>
                </a:moveTo>
                <a:lnTo>
                  <a:pt x="459015" y="0"/>
                </a:lnTo>
                <a:lnTo>
                  <a:pt x="459015" y="488314"/>
                </a:lnTo>
                <a:lnTo>
                  <a:pt x="0" y="4883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842830" y="9679792"/>
            <a:ext cx="11950074" cy="606704"/>
            <a:chOff x="0" y="0"/>
            <a:chExt cx="15933433" cy="808938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15933433" cy="808938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12147" y="183366"/>
              <a:ext cx="14168958" cy="470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5"/>
                </a:lnSpc>
                <a:spcBef>
                  <a:spcPct val="0"/>
                </a:spcBef>
              </a:pPr>
              <a:r>
                <a:rPr lang="en-US" sz="21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LE GROUPE FRANCE PHILIPPINES EST VOTRE PARTENAIRE</a:t>
              </a:r>
            </a:p>
          </p:txBody>
        </p:sp>
      </p:grpSp>
      <p:sp>
        <p:nvSpPr>
          <p:cNvPr id="18" name="Freeform 18">
            <a:hlinkClick r:id="rId10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4223" r="-14223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019175" y="5171825"/>
            <a:ext cx="5191125" cy="4191621"/>
            <a:chOff x="0" y="0"/>
            <a:chExt cx="6921500" cy="5588829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28575"/>
              <a:ext cx="6921500" cy="719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4"/>
                </a:lnSpc>
              </a:pPr>
              <a:r>
                <a:rPr lang="en-US" sz="344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Observer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278171"/>
              <a:ext cx="6921500" cy="4286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c’est une occasion exceptionnelle  de rencontrer :</a:t>
              </a:r>
            </a:p>
            <a:p>
              <a:pPr algn="l">
                <a:lnSpc>
                  <a:spcPts val="3152"/>
                </a:lnSpc>
              </a:pPr>
              <a:endParaRPr lang="en-US" sz="242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Les institutionnels du secteur</a:t>
              </a: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Les exposants : </a:t>
              </a:r>
            </a:p>
            <a:p>
              <a:pPr marL="1047117" lvl="2" indent="-349039" algn="l">
                <a:lnSpc>
                  <a:spcPts val="3152"/>
                </a:lnSpc>
                <a:buFont typeface="Arial"/>
                <a:buChar char="⚬"/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domaines</a:t>
              </a:r>
            </a:p>
            <a:p>
              <a:pPr marL="1047117" lvl="2" indent="-349039" algn="l">
                <a:lnSpc>
                  <a:spcPts val="3152"/>
                </a:lnSpc>
                <a:buFont typeface="Arial"/>
                <a:buChar char="⚬"/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concepts</a:t>
              </a:r>
            </a:p>
            <a:p>
              <a:pPr marL="1047117" lvl="2" indent="-349039" algn="l">
                <a:lnSpc>
                  <a:spcPts val="3152"/>
                </a:lnSpc>
                <a:buFont typeface="Arial"/>
                <a:buChar char="⚬"/>
              </a:pPr>
              <a:r>
                <a:rPr lang="en-US" sz="2425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offres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738788" y="5100086"/>
            <a:ext cx="4919812" cy="4087553"/>
            <a:chOff x="0" y="0"/>
            <a:chExt cx="6559750" cy="5450071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28575"/>
              <a:ext cx="6559750" cy="708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7"/>
                </a:lnSpc>
              </a:pPr>
              <a:r>
                <a:rPr lang="en-US" sz="3374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Analyser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262871"/>
              <a:ext cx="6559750" cy="416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3"/>
                </a:lnSpc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 flux d’intérêt de visiteurs et des “responsables” salon et hors salon</a:t>
              </a:r>
            </a:p>
            <a:p>
              <a:pPr algn="l">
                <a:lnSpc>
                  <a:spcPts val="3083"/>
                </a:lnSpc>
              </a:pPr>
              <a:endParaRPr lang="en-US" sz="237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marL="512170" lvl="1" indent="-256085" algn="l">
                <a:lnSpc>
                  <a:spcPts val="3083"/>
                </a:lnSpc>
                <a:buFont typeface="Arial"/>
                <a:buChar char="•"/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motivations et centres d’intérêts</a:t>
              </a:r>
            </a:p>
            <a:p>
              <a:pPr marL="512170" lvl="1" indent="-256085" algn="l">
                <a:lnSpc>
                  <a:spcPts val="3083"/>
                </a:lnSpc>
                <a:buFont typeface="Arial"/>
                <a:buChar char="•"/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disponibilités financières</a:t>
              </a:r>
            </a:p>
            <a:p>
              <a:pPr marL="512170" lvl="1" indent="-256085" algn="l">
                <a:lnSpc>
                  <a:spcPts val="3083"/>
                </a:lnSpc>
                <a:buFont typeface="Arial"/>
                <a:buChar char="•"/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leurs réactions à vos concepts </a:t>
              </a:r>
            </a:p>
            <a:p>
              <a:pPr algn="l">
                <a:lnSpc>
                  <a:spcPts val="3083"/>
                </a:lnSpc>
              </a:pPr>
              <a:r>
                <a:rPr lang="en-US" sz="2372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(questionnaire et fiche contact)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220158" y="5078655"/>
            <a:ext cx="5217791" cy="3828981"/>
            <a:chOff x="0" y="-28575"/>
            <a:chExt cx="6957055" cy="5105308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28575"/>
              <a:ext cx="6957055" cy="719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4"/>
                </a:lnSpc>
              </a:pPr>
              <a:r>
                <a:rPr lang="en-US" sz="3449" b="1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Décider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278171"/>
              <a:ext cx="6957055" cy="3798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r>
                <a:rPr lang="en-US" sz="2425" dirty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De l’opportunité de construire une offre :</a:t>
              </a:r>
            </a:p>
            <a:p>
              <a:pPr algn="l">
                <a:lnSpc>
                  <a:spcPts val="3152"/>
                </a:lnSpc>
              </a:pPr>
              <a:endParaRPr lang="en-US" sz="242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 b="1" dirty="0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“</a:t>
              </a:r>
              <a:r>
                <a:rPr lang="en-US" sz="2425" b="1" dirty="0" err="1" smtClean="0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filiale</a:t>
              </a:r>
              <a:r>
                <a:rPr lang="en-US" sz="2425" b="1" dirty="0" smtClean="0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”</a:t>
              </a:r>
              <a:endParaRPr lang="en-US" sz="2425" b="1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endParaRPr>
            </a:p>
            <a:p>
              <a:pPr algn="l">
                <a:lnSpc>
                  <a:spcPts val="3152"/>
                </a:lnSpc>
              </a:pPr>
              <a:endParaRPr lang="en-US" sz="2425" b="1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endParaRPr>
            </a:p>
            <a:p>
              <a:pPr marL="523559" lvl="1" indent="-261779" algn="l">
                <a:lnSpc>
                  <a:spcPts val="3152"/>
                </a:lnSpc>
                <a:buFont typeface="Arial"/>
                <a:buChar char="•"/>
              </a:pPr>
              <a:r>
                <a:rPr lang="en-US" sz="2425" b="1" dirty="0">
                  <a:solidFill>
                    <a:srgbClr val="000000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Joint Venture</a:t>
              </a:r>
            </a:p>
            <a:p>
              <a:pPr algn="l">
                <a:lnSpc>
                  <a:spcPts val="3152"/>
                </a:lnSpc>
              </a:pPr>
              <a:endParaRPr lang="en-US" sz="2425" b="1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281860" y="502467"/>
            <a:ext cx="14156089" cy="199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12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vous permet en 4 jours d’accéder au besoinde 110 milliopns de consommateurs et de pénétrer en ASie ...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52443" y="8252409"/>
            <a:ext cx="6210169" cy="1412280"/>
            <a:chOff x="0" y="0"/>
            <a:chExt cx="8280225" cy="188304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280225" cy="1883040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77956" y="410074"/>
              <a:ext cx="7363270" cy="1166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5"/>
                </a:lnSpc>
              </a:pPr>
              <a:r>
                <a:rPr lang="en-US" sz="2625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NOUS SOMMES  EN FRANCE</a:t>
              </a:r>
            </a:p>
            <a:p>
              <a:pPr algn="ctr">
                <a:lnSpc>
                  <a:spcPts val="3675"/>
                </a:lnSpc>
                <a:spcBef>
                  <a:spcPct val="0"/>
                </a:spcBef>
              </a:pPr>
              <a:r>
                <a:rPr lang="en-US" sz="2625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ET AUX PHILIPPINES</a:t>
              </a:r>
            </a:p>
          </p:txBody>
        </p:sp>
      </p:grpSp>
      <p:sp>
        <p:nvSpPr>
          <p:cNvPr id="5" name="Freeform 5">
            <a:hlinkClick r:id="rId2" tooltip="http://www.coop-uss.com"/>
          </p:cNvPr>
          <p:cNvSpPr/>
          <p:nvPr/>
        </p:nvSpPr>
        <p:spPr>
          <a:xfrm>
            <a:off x="2463047" y="695325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8" y="0"/>
                </a:lnTo>
                <a:lnTo>
                  <a:pt x="2344428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130310" y="3079858"/>
            <a:ext cx="9128990" cy="2063642"/>
          </a:xfrm>
          <a:custGeom>
            <a:avLst/>
            <a:gdLst/>
            <a:ahLst/>
            <a:cxnLst/>
            <a:rect l="l" t="t" r="r" b="b"/>
            <a:pathLst>
              <a:path w="9128990" h="2063642">
                <a:moveTo>
                  <a:pt x="0" y="0"/>
                </a:moveTo>
                <a:lnTo>
                  <a:pt x="9128990" y="0"/>
                </a:lnTo>
                <a:lnTo>
                  <a:pt x="9128990" y="2063642"/>
                </a:lnTo>
                <a:lnTo>
                  <a:pt x="0" y="20636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40647" y="3102416"/>
            <a:ext cx="6366087" cy="742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5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</a:t>
            </a:r>
          </a:p>
          <a:p>
            <a:pPr algn="l">
              <a:lnSpc>
                <a:spcPts val="5279"/>
              </a:lnSpc>
            </a:pPr>
            <a:endParaRPr lang="en-US" sz="43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l">
              <a:lnSpc>
                <a:spcPts val="5279"/>
              </a:lnSpc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vous propose</a:t>
            </a:r>
          </a:p>
          <a:p>
            <a:pPr algn="l">
              <a:lnSpc>
                <a:spcPts val="5279"/>
              </a:lnSpc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dans un premier temps</a:t>
            </a:r>
          </a:p>
          <a:p>
            <a:pPr algn="l">
              <a:lnSpc>
                <a:spcPts val="5279"/>
              </a:lnSpc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un accompagnement  “découverte” sur place en toute sécurité et professionnalisme</a:t>
            </a:r>
          </a:p>
          <a:p>
            <a:pPr algn="l">
              <a:lnSpc>
                <a:spcPts val="5279"/>
              </a:lnSpc>
            </a:pPr>
            <a:endParaRPr lang="en-US" sz="43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ctr">
              <a:lnSpc>
                <a:spcPts val="6119"/>
              </a:lnSpc>
            </a:pPr>
            <a:endParaRPr lang="en-US" sz="43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endParaRPr lang="en-US" sz="4399" b="1">
              <a:solidFill>
                <a:srgbClr val="000000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75755" y="6579825"/>
            <a:ext cx="3919012" cy="409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2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0013879" y="1394045"/>
            <a:ext cx="4920164" cy="52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813064" y="7971758"/>
            <a:ext cx="3451265" cy="397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2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6906734" y="5980553"/>
            <a:ext cx="12901587" cy="163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PREMIERES ON MARCH 2025</a:t>
            </a:r>
          </a:p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MARCH 13 – 16, 2025</a:t>
            </a:r>
          </a:p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10:00 AM – 7:00 PM</a:t>
            </a:r>
          </a:p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World Trade Center Metro Manila &amp; SMX Convention Center Manila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51463" y="545632"/>
            <a:ext cx="6486684" cy="1897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9"/>
              </a:lnSpc>
              <a:spcBef>
                <a:spcPct val="0"/>
              </a:spcBef>
            </a:pPr>
            <a:r>
              <a:rPr lang="en-US" sz="5868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Venez au salon de </a:t>
            </a:r>
          </a:p>
          <a:p>
            <a:pPr algn="ctr">
              <a:lnSpc>
                <a:spcPts val="7629"/>
              </a:lnSpc>
              <a:spcBef>
                <a:spcPct val="0"/>
              </a:spcBef>
            </a:pPr>
            <a:r>
              <a:rPr lang="en-US" sz="5868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Worldbex MANlLA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94786" y="8585556"/>
            <a:ext cx="8655949" cy="672744"/>
            <a:chOff x="0" y="0"/>
            <a:chExt cx="11541266" cy="896992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541266" cy="896992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05576" y="173841"/>
              <a:ext cx="10263182" cy="568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35"/>
                </a:lnSpc>
                <a:spcBef>
                  <a:spcPct val="0"/>
                </a:spcBef>
              </a:pPr>
              <a:r>
                <a:rPr lang="en-US" sz="2525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PROGRAMME “</a:t>
              </a:r>
              <a:r>
                <a:rPr lang="en-US" sz="2525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TOURISTIQUE SUR MESURE”</a:t>
              </a:r>
            </a:p>
          </p:txBody>
        </p:sp>
      </p:grpSp>
      <p:sp>
        <p:nvSpPr>
          <p:cNvPr id="5" name="Freeform 5">
            <a:hlinkClick r:id="rId2" tooltip="http://www.coop-uss.com"/>
          </p:cNvPr>
          <p:cNvSpPr/>
          <p:nvPr/>
        </p:nvSpPr>
        <p:spPr>
          <a:xfrm>
            <a:off x="2366482" y="695325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8" y="0"/>
                </a:lnTo>
                <a:lnTo>
                  <a:pt x="2344428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373407" y="3810150"/>
            <a:ext cx="6890555" cy="6057514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7" name="Freeform 7"/>
          <p:cNvSpPr/>
          <p:nvPr/>
        </p:nvSpPr>
        <p:spPr>
          <a:xfrm>
            <a:off x="7572131" y="569563"/>
            <a:ext cx="11301259" cy="3814175"/>
          </a:xfrm>
          <a:custGeom>
            <a:avLst/>
            <a:gdLst/>
            <a:ahLst/>
            <a:cxnLst/>
            <a:rect l="l" t="t" r="r" b="b"/>
            <a:pathLst>
              <a:path w="11301259" h="3814175">
                <a:moveTo>
                  <a:pt x="0" y="0"/>
                </a:moveTo>
                <a:lnTo>
                  <a:pt x="11301259" y="0"/>
                </a:lnTo>
                <a:lnTo>
                  <a:pt x="11301259" y="3814175"/>
                </a:lnTo>
                <a:lnTo>
                  <a:pt x="0" y="381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80618" y="2486175"/>
            <a:ext cx="6366087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5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Propose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3314" y="5132657"/>
            <a:ext cx="5543895" cy="113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0"/>
              </a:lnSpc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Accueil aéroport, navette</a:t>
            </a:r>
          </a:p>
          <a:p>
            <a:pPr algn="l">
              <a:lnSpc>
                <a:spcPts val="3060"/>
              </a:lnSpc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Réservation hôtel “Copacabana Manila”</a:t>
            </a:r>
          </a:p>
          <a:p>
            <a:pPr algn="l">
              <a:lnSpc>
                <a:spcPts val="3060"/>
              </a:lnSpc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Accès “Full Time” Salon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75755" y="6579825"/>
            <a:ext cx="3919012" cy="409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2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5594767" y="5113607"/>
            <a:ext cx="4920164" cy="52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1813064" y="6598875"/>
            <a:ext cx="5133641" cy="1590979"/>
            <a:chOff x="0" y="0"/>
            <a:chExt cx="6844855" cy="212130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9050"/>
              <a:ext cx="6844855" cy="1007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07368" lvl="1" indent="-253684" algn="l">
                <a:lnSpc>
                  <a:spcPts val="3055"/>
                </a:lnSpc>
                <a:buFont typeface="Arial"/>
                <a:buChar char="•"/>
              </a:pPr>
              <a:r>
                <a:rPr lang="en-US" sz="235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Prise de rendez-vous</a:t>
              </a:r>
            </a:p>
            <a:p>
              <a:pPr marL="507368" lvl="1" indent="-253684" algn="l">
                <a:lnSpc>
                  <a:spcPts val="3055"/>
                </a:lnSpc>
                <a:buFont typeface="Arial"/>
                <a:buChar char="•"/>
              </a:pPr>
              <a:r>
                <a:rPr lang="en-US" sz="235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Accompagnement et traducteurs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576197"/>
              <a:ext cx="6844855" cy="520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2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04231" y="7540332"/>
            <a:ext cx="6890555" cy="2481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245" lvl="1" indent="-254123" algn="l">
              <a:lnSpc>
                <a:spcPts val="3060"/>
              </a:lnSpc>
              <a:buFont typeface="Arial"/>
              <a:buChar char="•"/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Accompagnement hors salon “nouvelles villes”</a:t>
            </a:r>
          </a:p>
          <a:p>
            <a:pPr marL="508245" lvl="1" indent="-254123" algn="l">
              <a:lnSpc>
                <a:spcPts val="3060"/>
              </a:lnSpc>
              <a:buFont typeface="Arial"/>
              <a:buChar char="•"/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Prise de RDV Manager de franchise  sur liste</a:t>
            </a:r>
          </a:p>
          <a:p>
            <a:pPr marL="508245" lvl="1" indent="-254123" algn="l">
              <a:lnSpc>
                <a:spcPts val="3060"/>
              </a:lnSpc>
              <a:buFont typeface="Arial"/>
              <a:buChar char="•"/>
            </a:pPr>
            <a:r>
              <a:rPr lang="en-US" sz="235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Rapport post-salon</a:t>
            </a:r>
          </a:p>
          <a:p>
            <a:pPr algn="l">
              <a:lnSpc>
                <a:spcPts val="3060"/>
              </a:lnSpc>
            </a:pPr>
            <a:endParaRPr lang="en-US" sz="2354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3060"/>
              </a:lnSpc>
            </a:pPr>
            <a:endParaRPr lang="en-US" sz="2354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ctr">
              <a:lnSpc>
                <a:spcPts val="4620"/>
              </a:lnSpc>
            </a:pPr>
            <a:r>
              <a:rPr lang="en-US" sz="3554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BUDGET à partir de 1750 €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382688"/>
            <a:ext cx="6366087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39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du 11/08 départ Paris </a:t>
            </a:r>
          </a:p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 18/08 départ Manila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20054" y="5883230"/>
            <a:ext cx="9405413" cy="1393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13-16 mars 2025</a:t>
            </a:r>
          </a:p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au WTC Manila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94767" y="5113607"/>
            <a:ext cx="4920164" cy="52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82225" y="5493412"/>
            <a:ext cx="21239322" cy="4893203"/>
          </a:xfrm>
          <a:custGeom>
            <a:avLst/>
            <a:gdLst/>
            <a:ahLst/>
            <a:cxnLst/>
            <a:rect l="l" t="t" r="r" b="b"/>
            <a:pathLst>
              <a:path w="21239322" h="4893203">
                <a:moveTo>
                  <a:pt x="0" y="0"/>
                </a:moveTo>
                <a:lnTo>
                  <a:pt x="21239322" y="0"/>
                </a:lnTo>
                <a:lnTo>
                  <a:pt x="21239322" y="4893203"/>
                </a:lnTo>
                <a:lnTo>
                  <a:pt x="0" y="4893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217256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00335" y="4896597"/>
          <a:ext cx="16243730" cy="4129512"/>
        </p:xfrm>
        <a:graphic>
          <a:graphicData uri="http://schemas.openxmlformats.org/drawingml/2006/table">
            <a:tbl>
              <a:tblPr/>
              <a:tblGrid>
                <a:gridCol w="3248746"/>
                <a:gridCol w="3248746"/>
                <a:gridCol w="3248746"/>
                <a:gridCol w="3248746"/>
                <a:gridCol w="3248746"/>
              </a:tblGrid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Alimentation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Distribution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Sous Traitance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Call center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Concurrent 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Concurrent 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237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IBM Plex Sans Bold"/>
                          <a:ea typeface="IBM Plex Sans Bold"/>
                          <a:cs typeface="IBM Plex Sans Bold"/>
                          <a:sym typeface="IBM Plex Sans Bold"/>
                        </a:rPr>
                        <a:t>Concurrent 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1242708" y="3670049"/>
            <a:ext cx="15158981" cy="884835"/>
            <a:chOff x="0" y="0"/>
            <a:chExt cx="20211975" cy="117978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0211975" cy="1179780"/>
            </a:xfrm>
            <a:prstGeom prst="rect">
              <a:avLst/>
            </a:prstGeom>
            <a:solidFill>
              <a:srgbClr val="F243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410788" y="164316"/>
              <a:ext cx="17973694" cy="860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94"/>
                </a:lnSpc>
                <a:spcBef>
                  <a:spcPct val="0"/>
                </a:spcBef>
              </a:pPr>
              <a:r>
                <a:rPr lang="en-US" sz="3924" b="1">
                  <a:solidFill>
                    <a:srgbClr val="FFFFFF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VOUS NOUS PRÉCISEREZ VOTRE DOMAINE  D’INTÉRÊT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8822199" y="5954460"/>
            <a:ext cx="630474" cy="655890"/>
          </a:xfrm>
          <a:custGeom>
            <a:avLst/>
            <a:gdLst/>
            <a:ahLst/>
            <a:cxnLst/>
            <a:rect l="l" t="t" r="r" b="b"/>
            <a:pathLst>
              <a:path w="630474" h="655890">
                <a:moveTo>
                  <a:pt x="0" y="0"/>
                </a:moveTo>
                <a:lnTo>
                  <a:pt x="630474" y="0"/>
                </a:lnTo>
                <a:lnTo>
                  <a:pt x="630474" y="655890"/>
                </a:lnTo>
                <a:lnTo>
                  <a:pt x="0" y="655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10317" y="4896597"/>
            <a:ext cx="630474" cy="655890"/>
          </a:xfrm>
          <a:custGeom>
            <a:avLst/>
            <a:gdLst/>
            <a:ahLst/>
            <a:cxnLst/>
            <a:rect l="l" t="t" r="r" b="b"/>
            <a:pathLst>
              <a:path w="630474" h="655890">
                <a:moveTo>
                  <a:pt x="0" y="0"/>
                </a:moveTo>
                <a:lnTo>
                  <a:pt x="630474" y="0"/>
                </a:lnTo>
                <a:lnTo>
                  <a:pt x="630474" y="655889"/>
                </a:lnTo>
                <a:lnTo>
                  <a:pt x="0" y="655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616160" y="5012821"/>
            <a:ext cx="456125" cy="480592"/>
          </a:xfrm>
          <a:custGeom>
            <a:avLst/>
            <a:gdLst/>
            <a:ahLst/>
            <a:cxnLst/>
            <a:rect l="l" t="t" r="r" b="b"/>
            <a:pathLst>
              <a:path w="456125" h="480592">
                <a:moveTo>
                  <a:pt x="0" y="0"/>
                </a:moveTo>
                <a:lnTo>
                  <a:pt x="456125" y="0"/>
                </a:lnTo>
                <a:lnTo>
                  <a:pt x="456125" y="480591"/>
                </a:lnTo>
                <a:lnTo>
                  <a:pt x="0" y="480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69700" y="1839485"/>
            <a:ext cx="1236594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199"/>
              </a:lnSpc>
              <a:spcBef>
                <a:spcPct val="0"/>
              </a:spcBef>
            </a:pPr>
            <a:r>
              <a:rPr lang="en-US" sz="8499" u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Analyse des </a:t>
            </a:r>
            <a:r>
              <a:rPr lang="en-US" sz="8499" b="1" u="none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secteurs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169360" y="7019420"/>
            <a:ext cx="456125" cy="480592"/>
          </a:xfrm>
          <a:custGeom>
            <a:avLst/>
            <a:gdLst/>
            <a:ahLst/>
            <a:cxnLst/>
            <a:rect l="l" t="t" r="r" b="b"/>
            <a:pathLst>
              <a:path w="456125" h="480592">
                <a:moveTo>
                  <a:pt x="0" y="0"/>
                </a:moveTo>
                <a:lnTo>
                  <a:pt x="456125" y="0"/>
                </a:lnTo>
                <a:lnTo>
                  <a:pt x="456125" y="480592"/>
                </a:lnTo>
                <a:lnTo>
                  <a:pt x="0" y="4805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hlinkClick r:id="rId8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4223" r="-1422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10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104444"/>
            <a:ext cx="18288000" cy="182556"/>
          </a:xfrm>
          <a:prstGeom prst="rect">
            <a:avLst/>
          </a:prstGeom>
          <a:solidFill>
            <a:srgbClr val="F24300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373278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Départ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CDG ROISSY - France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492132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Arrivée Manille - Philippines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251480"/>
            <a:ext cx="60180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Logement :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Copacabana   - Manille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010828"/>
            <a:ext cx="580854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Rencontres  “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OFFICIELS FRANCE”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52952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just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Visites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Hors Salon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288872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Rendez-vous pré-établis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770176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Visites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salon Worldbex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04810" y="6010828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Options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visites touristiques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04810" y="373278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Nos Intervenants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en Franchise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04810" y="5251480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Soirées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04810" y="4492132"/>
            <a:ext cx="6051437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Nos Intervenants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Aspect Juridique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04810" y="6770176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Temps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libres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04810" y="7529524"/>
            <a:ext cx="5446590" cy="41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250"/>
              </a:lnSpc>
              <a:buFont typeface="Arial"/>
              <a:buChar char="•"/>
            </a:pPr>
            <a:r>
              <a:rPr lang="en-US" sz="2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Rapport </a:t>
            </a:r>
            <a:r>
              <a:rPr lang="en-US" sz="25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de Mission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14803" y="1352550"/>
            <a:ext cx="11544497" cy="174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20"/>
              </a:lnSpc>
            </a:pPr>
            <a:r>
              <a:rPr lang="en-US" sz="76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LE SEJOUR INDIVIDUEL</a:t>
            </a:r>
          </a:p>
          <a:p>
            <a:pPr algn="r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PRECISEZ NOUS VOS SOUHAITS</a:t>
            </a:r>
          </a:p>
          <a:p>
            <a:pPr marL="0" lvl="0" indent="0" algn="r">
              <a:lnSpc>
                <a:spcPts val="2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7" name="Freeform 17">
            <a:hlinkClick r:id="rId2" tooltip="http://www.coop-uss.com"/>
          </p:cNvPr>
          <p:cNvSpPr/>
          <p:nvPr/>
        </p:nvSpPr>
        <p:spPr>
          <a:xfrm>
            <a:off x="410481" y="356319"/>
            <a:ext cx="2344428" cy="1473641"/>
          </a:xfrm>
          <a:custGeom>
            <a:avLst/>
            <a:gdLst/>
            <a:ahLst/>
            <a:cxnLst/>
            <a:rect l="l" t="t" r="r" b="b"/>
            <a:pathLst>
              <a:path w="2344428" h="1473641">
                <a:moveTo>
                  <a:pt x="0" y="0"/>
                </a:moveTo>
                <a:lnTo>
                  <a:pt x="2344429" y="0"/>
                </a:lnTo>
                <a:lnTo>
                  <a:pt x="2344429" y="1473641"/>
                </a:lnTo>
                <a:lnTo>
                  <a:pt x="0" y="1473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23" r="-14223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103211" y="704850"/>
            <a:ext cx="4011642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9"/>
              </a:lnSpc>
              <a:spcBef>
                <a:spcPct val="0"/>
              </a:spcBef>
            </a:pP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  <a:hlinkClick r:id="rId4" tooltip="http://www.frenchtouchmaison.com"/>
              </a:rPr>
              <a:t>French </a:t>
            </a:r>
            <a:r>
              <a:rPr lang="en-US" sz="43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Touch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618</Words>
  <Application>Microsoft Office PowerPoint</Application>
  <PresentationFormat>Personnalisé</PresentationFormat>
  <Paragraphs>171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IBM Plex Sans</vt:lpstr>
      <vt:lpstr>IBM Plex Sans Bold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SALON WORLDBEX IN PHLIPPINES</dc:title>
  <dc:creator>Renaut</dc:creator>
  <cp:lastModifiedBy>Renaut</cp:lastModifiedBy>
  <cp:revision>6</cp:revision>
  <dcterms:created xsi:type="dcterms:W3CDTF">2006-08-16T00:00:00Z</dcterms:created>
  <dcterms:modified xsi:type="dcterms:W3CDTF">2024-09-22T09:28:18Z</dcterms:modified>
  <dc:identifier>DAGRXyP5dZQ</dc:identifier>
</cp:coreProperties>
</file>