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18288000" cy="10287000"/>
  <p:notesSz cx="6858000" cy="9144000"/>
  <p:embeddedFontLst>
    <p:embeddedFont>
      <p:font typeface="IBM Plex Sans" panose="020B0604020202020204" charset="0"/>
      <p:regular r:id="rId14"/>
    </p:embeddedFont>
    <p:embeddedFont>
      <p:font typeface="IBM Plex Sans Bold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-81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enchtouchmaison.com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oop-uss.com" TargetMode="Externa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renchtouchmaison.com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coop-uss.com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enchtouchmaison.com" TargetMode="External"/><Relationship Id="rId3" Type="http://schemas.openxmlformats.org/officeDocument/2006/relationships/image" Target="../media/image28.svg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coop-uss.com" TargetMode="Externa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hilippinesfrance.com/media.html" TargetMode="External"/><Relationship Id="rId13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hyperlink" Target="http://www.francephilippines.fr/consulting/index.html" TargetMode="External"/><Relationship Id="rId2" Type="http://schemas.openxmlformats.org/officeDocument/2006/relationships/hyperlink" Target="http://www.philippinesfrance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hyperlink" Target="http://www.philippinesfrance.com/media/index.html" TargetMode="External"/><Relationship Id="rId10" Type="http://schemas.openxmlformats.org/officeDocument/2006/relationships/hyperlink" Target="http://www.frenchtouchmaison.com/" TargetMode="External"/><Relationship Id="rId4" Type="http://schemas.openxmlformats.org/officeDocument/2006/relationships/hyperlink" Target="http://www.francephilippines.fr/" TargetMode="External"/><Relationship Id="rId9" Type="http://schemas.openxmlformats.org/officeDocument/2006/relationships/image" Target="../media/image23.png"/><Relationship Id="rId14" Type="http://schemas.openxmlformats.org/officeDocument/2006/relationships/hyperlink" Target="http://www.francephilippines.fr/consultign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.jpeg"/><Relationship Id="rId7" Type="http://schemas.openxmlformats.org/officeDocument/2006/relationships/hyperlink" Target="http://www.frenchtouchmaison.co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coop-uss.com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://www.frenchtouchmaison.com" TargetMode="External"/><Relationship Id="rId3" Type="http://schemas.openxmlformats.org/officeDocument/2006/relationships/image" Target="../media/image4.svg"/><Relationship Id="rId7" Type="http://schemas.openxmlformats.org/officeDocument/2006/relationships/image" Target="../media/image12.svg"/><Relationship Id="rId12" Type="http://schemas.openxmlformats.org/officeDocument/2006/relationships/hyperlink" Target="https://docs.google.com/spreadsheets/d/1DUF2isFWsqVSYhbaACYtbgcLi_YjDqpE3GLQIVgkKQg/edit#gid=69851113" TargetMode="External"/><Relationship Id="rId17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3.png"/><Relationship Id="rId5" Type="http://schemas.openxmlformats.org/officeDocument/2006/relationships/image" Target="../media/image10.svg"/><Relationship Id="rId10" Type="http://schemas.openxmlformats.org/officeDocument/2006/relationships/hyperlink" Target="http://www.coop-uss.com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4.svg"/><Relationship Id="rId1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://www.frenchtouchmaison.com" TargetMode="External"/><Relationship Id="rId3" Type="http://schemas.openxmlformats.org/officeDocument/2006/relationships/image" Target="../media/image4.svg"/><Relationship Id="rId7" Type="http://schemas.openxmlformats.org/officeDocument/2006/relationships/image" Target="../media/image12.sv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3.png"/><Relationship Id="rId5" Type="http://schemas.openxmlformats.org/officeDocument/2006/relationships/image" Target="../media/image10.svg"/><Relationship Id="rId10" Type="http://schemas.openxmlformats.org/officeDocument/2006/relationships/hyperlink" Target="http://www.coop-uss.com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oop-uss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frenchtouchmaison.com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oop-uss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hyperlink" Target="http://www.frenchtouchmaison.com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op-uss.com" TargetMode="External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0.svg"/><Relationship Id="rId10" Type="http://schemas.openxmlformats.org/officeDocument/2006/relationships/hyperlink" Target="http://www.frenchtouchmaison.com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oop-uss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renchtouchmaison.co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renchtouchmaison.com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coop-us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43699" y="8826430"/>
            <a:ext cx="10654147" cy="863740"/>
            <a:chOff x="0" y="0"/>
            <a:chExt cx="14205529" cy="1151653"/>
          </a:xfrm>
        </p:grpSpPr>
        <p:sp>
          <p:nvSpPr>
            <p:cNvPr id="3" name="Freeform 3"/>
            <p:cNvSpPr/>
            <p:nvPr/>
          </p:nvSpPr>
          <p:spPr>
            <a:xfrm>
              <a:off x="0" y="182192"/>
              <a:ext cx="969461" cy="969461"/>
            </a:xfrm>
            <a:custGeom>
              <a:avLst/>
              <a:gdLst/>
              <a:ahLst/>
              <a:cxnLst/>
              <a:rect l="l" t="t" r="r" b="b"/>
              <a:pathLst>
                <a:path w="969461" h="969461">
                  <a:moveTo>
                    <a:pt x="0" y="0"/>
                  </a:moveTo>
                  <a:lnTo>
                    <a:pt x="969461" y="0"/>
                  </a:lnTo>
                  <a:lnTo>
                    <a:pt x="969461" y="969461"/>
                  </a:lnTo>
                  <a:lnTo>
                    <a:pt x="0" y="9694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TextBox 4"/>
            <p:cNvSpPr txBox="1"/>
            <p:nvPr/>
          </p:nvSpPr>
          <p:spPr>
            <a:xfrm>
              <a:off x="969461" y="-57150"/>
              <a:ext cx="13236068" cy="10770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25"/>
                </a:lnSpc>
                <a:spcBef>
                  <a:spcPct val="0"/>
                </a:spcBef>
              </a:pPr>
              <a:r>
                <a:rPr lang="en-US" sz="5019">
                  <a:solidFill>
                    <a:srgbClr val="F243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110 millions de consommateurs</a:t>
              </a:r>
            </a:p>
          </p:txBody>
        </p:sp>
      </p:grpSp>
      <p:sp>
        <p:nvSpPr>
          <p:cNvPr id="5" name="Freeform 5"/>
          <p:cNvSpPr/>
          <p:nvPr/>
        </p:nvSpPr>
        <p:spPr>
          <a:xfrm rot="2151761">
            <a:off x="10912533" y="-4157532"/>
            <a:ext cx="10454404" cy="7622211"/>
          </a:xfrm>
          <a:custGeom>
            <a:avLst/>
            <a:gdLst/>
            <a:ahLst/>
            <a:cxnLst/>
            <a:rect l="l" t="t" r="r" b="b"/>
            <a:pathLst>
              <a:path w="10454404" h="7622211">
                <a:moveTo>
                  <a:pt x="0" y="0"/>
                </a:moveTo>
                <a:lnTo>
                  <a:pt x="10454404" y="0"/>
                </a:lnTo>
                <a:lnTo>
                  <a:pt x="10454404" y="7622212"/>
                </a:lnTo>
                <a:lnTo>
                  <a:pt x="0" y="76222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700000">
            <a:off x="-4939101" y="6712177"/>
            <a:ext cx="11422613" cy="8328123"/>
          </a:xfrm>
          <a:custGeom>
            <a:avLst/>
            <a:gdLst/>
            <a:ahLst/>
            <a:cxnLst/>
            <a:rect l="l" t="t" r="r" b="b"/>
            <a:pathLst>
              <a:path w="11422613" h="8328123">
                <a:moveTo>
                  <a:pt x="0" y="0"/>
                </a:moveTo>
                <a:lnTo>
                  <a:pt x="11422613" y="0"/>
                </a:lnTo>
                <a:lnTo>
                  <a:pt x="11422613" y="8328123"/>
                </a:lnTo>
                <a:lnTo>
                  <a:pt x="0" y="83281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hlinkClick r:id="rId6" tooltip="http://www.coop-uss.com"/>
          </p:cNvPr>
          <p:cNvSpPr/>
          <p:nvPr/>
        </p:nvSpPr>
        <p:spPr>
          <a:xfrm>
            <a:off x="735611" y="293260"/>
            <a:ext cx="3608088" cy="2267941"/>
          </a:xfrm>
          <a:custGeom>
            <a:avLst/>
            <a:gdLst/>
            <a:ahLst/>
            <a:cxnLst/>
            <a:rect l="l" t="t" r="r" b="b"/>
            <a:pathLst>
              <a:path w="3608088" h="2267941">
                <a:moveTo>
                  <a:pt x="0" y="0"/>
                </a:moveTo>
                <a:lnTo>
                  <a:pt x="3608088" y="0"/>
                </a:lnTo>
                <a:lnTo>
                  <a:pt x="3608088" y="2267941"/>
                </a:lnTo>
                <a:lnTo>
                  <a:pt x="0" y="22679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4223" r="-14223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35611" y="3308136"/>
            <a:ext cx="5665374" cy="2828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56"/>
              </a:lnSpc>
            </a:pPr>
            <a:r>
              <a:rPr lang="en-US" sz="6213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  <a:hlinkClick r:id="rId8" tooltip="http://www.frenchtouchmaison.com"/>
              </a:rPr>
              <a:t>French </a:t>
            </a:r>
          </a:p>
          <a:p>
            <a:pPr algn="l">
              <a:lnSpc>
                <a:spcPts val="7456"/>
              </a:lnSpc>
            </a:pPr>
            <a:r>
              <a:rPr lang="en-US" sz="6213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Touch </a:t>
            </a:r>
          </a:p>
          <a:p>
            <a:pPr marL="0" lvl="0" indent="0" algn="l">
              <a:lnSpc>
                <a:spcPts val="7456"/>
              </a:lnSpc>
              <a:spcBef>
                <a:spcPct val="0"/>
              </a:spcBef>
            </a:pPr>
            <a:r>
              <a:rPr lang="en-US" sz="6213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Propose 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4911792" y="629793"/>
            <a:ext cx="12741958" cy="7108670"/>
            <a:chOff x="0" y="0"/>
            <a:chExt cx="16989278" cy="9478226"/>
          </a:xfrm>
        </p:grpSpPr>
        <p:sp>
          <p:nvSpPr>
            <p:cNvPr id="10" name="TextBox 10"/>
            <p:cNvSpPr txBox="1"/>
            <p:nvPr/>
          </p:nvSpPr>
          <p:spPr>
            <a:xfrm>
              <a:off x="0" y="8220290"/>
              <a:ext cx="16989278" cy="12579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79"/>
                </a:lnSpc>
              </a:pPr>
              <a:r>
                <a:rPr lang="en-US" sz="5699" b="1">
                  <a:solidFill>
                    <a:srgbClr val="00000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Un pays Occidental en Asie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464837"/>
              <a:ext cx="16989278" cy="71188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327"/>
                </a:lnSpc>
              </a:pPr>
              <a:r>
                <a:rPr lang="en-US" sz="10327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VISIT WORLD</a:t>
              </a:r>
            </a:p>
            <a:p>
              <a:pPr algn="ctr">
                <a:lnSpc>
                  <a:spcPts val="10327"/>
                </a:lnSpc>
              </a:pPr>
              <a:r>
                <a:rPr lang="en-US" sz="10327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FOOD EXPO  </a:t>
              </a:r>
            </a:p>
            <a:p>
              <a:pPr algn="ctr">
                <a:lnSpc>
                  <a:spcPts val="10327"/>
                </a:lnSpc>
              </a:pPr>
              <a:r>
                <a:rPr lang="en-US" sz="10327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IN THE PHILIPPINES</a:t>
              </a:r>
            </a:p>
            <a:p>
              <a:pPr algn="ctr">
                <a:lnSpc>
                  <a:spcPts val="10327"/>
                </a:lnSpc>
              </a:pPr>
              <a:endParaRPr lang="en-US" sz="10327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382263" y="-1779210"/>
            <a:ext cx="12008614" cy="10502078"/>
          </a:xfrm>
          <a:custGeom>
            <a:avLst/>
            <a:gdLst/>
            <a:ahLst/>
            <a:cxnLst/>
            <a:rect l="l" t="t" r="r" b="b"/>
            <a:pathLst>
              <a:path w="12008614" h="10502078">
                <a:moveTo>
                  <a:pt x="0" y="0"/>
                </a:moveTo>
                <a:lnTo>
                  <a:pt x="12008614" y="0"/>
                </a:lnTo>
                <a:lnTo>
                  <a:pt x="12008614" y="10502079"/>
                </a:lnTo>
                <a:lnTo>
                  <a:pt x="0" y="105020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7727189" y="2547905"/>
          <a:ext cx="9532110" cy="6710394"/>
        </p:xfrm>
        <a:graphic>
          <a:graphicData uri="http://schemas.openxmlformats.org/drawingml/2006/table">
            <a:tbl>
              <a:tblPr/>
              <a:tblGrid>
                <a:gridCol w="4766055"/>
                <a:gridCol w="4766055"/>
              </a:tblGrid>
              <a:tr h="2236798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Accompagnement commercial, foires et salons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Représentation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6798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Recherche de partenaires</a:t>
                      </a:r>
                      <a:endParaRPr lang="en-US" sz="1100"/>
                    </a:p>
                    <a:p>
                      <a:pPr algn="ctr">
                        <a:lnSpc>
                          <a:spcPts val="3079"/>
                        </a:lnSpc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Assistance marketing, juridique, compotable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6798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Services de Ressources Humaines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Que voulez-vous ?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834466" y="3481355"/>
            <a:ext cx="6280387" cy="513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199"/>
              </a:lnSpc>
              <a:spcBef>
                <a:spcPct val="0"/>
              </a:spcBef>
            </a:pPr>
            <a:r>
              <a:rPr lang="en-US" sz="84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Services</a:t>
            </a:r>
          </a:p>
          <a:p>
            <a:pPr marL="0" lvl="0" indent="0" algn="l">
              <a:lnSpc>
                <a:spcPts val="10199"/>
              </a:lnSpc>
              <a:spcBef>
                <a:spcPct val="0"/>
              </a:spcBef>
            </a:pPr>
            <a:r>
              <a:rPr lang="en-US" sz="8499" u="non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et </a:t>
            </a:r>
            <a:r>
              <a:rPr lang="en-US" sz="8499" b="1" u="none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prestations proposées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4125158" y="1028700"/>
            <a:ext cx="3134142" cy="712748"/>
            <a:chOff x="0" y="0"/>
            <a:chExt cx="4178856" cy="950331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4178856" cy="950331"/>
            </a:xfrm>
            <a:prstGeom prst="rect">
              <a:avLst/>
            </a:prstGeom>
            <a:solidFill>
              <a:srgbClr val="F243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291683" y="126040"/>
              <a:ext cx="3716088" cy="593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55"/>
                </a:lnSpc>
                <a:spcBef>
                  <a:spcPct val="0"/>
                </a:spcBef>
              </a:pPr>
              <a:r>
                <a:rPr lang="en-US" sz="1325" b="1">
                  <a:solidFill>
                    <a:srgbClr val="FFFFFF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NOTRE DOSSIER COMPLET</a:t>
              </a:r>
            </a:p>
            <a:p>
              <a:pPr algn="ctr">
                <a:lnSpc>
                  <a:spcPts val="1855"/>
                </a:lnSpc>
                <a:spcBef>
                  <a:spcPct val="0"/>
                </a:spcBef>
              </a:pPr>
              <a:r>
                <a:rPr lang="en-US" sz="1325" b="1">
                  <a:solidFill>
                    <a:srgbClr val="FFFFFF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À L'ORDRE DU JOUR</a:t>
              </a:r>
            </a:p>
          </p:txBody>
        </p:sp>
      </p:grpSp>
      <p:sp>
        <p:nvSpPr>
          <p:cNvPr id="8" name="Freeform 8">
            <a:hlinkClick r:id="rId4" tooltip="http://www.coop-uss.com"/>
          </p:cNvPr>
          <p:cNvSpPr/>
          <p:nvPr/>
        </p:nvSpPr>
        <p:spPr>
          <a:xfrm>
            <a:off x="410481" y="356319"/>
            <a:ext cx="2344428" cy="1473641"/>
          </a:xfrm>
          <a:custGeom>
            <a:avLst/>
            <a:gdLst/>
            <a:ahLst/>
            <a:cxnLst/>
            <a:rect l="l" t="t" r="r" b="b"/>
            <a:pathLst>
              <a:path w="2344428" h="1473641">
                <a:moveTo>
                  <a:pt x="0" y="0"/>
                </a:moveTo>
                <a:lnTo>
                  <a:pt x="2344429" y="0"/>
                </a:lnTo>
                <a:lnTo>
                  <a:pt x="2344429" y="1473641"/>
                </a:lnTo>
                <a:lnTo>
                  <a:pt x="0" y="14736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4223" r="-14223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103211" y="704850"/>
            <a:ext cx="4011642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79"/>
              </a:lnSpc>
              <a:spcBef>
                <a:spcPct val="0"/>
              </a:spcBef>
            </a:pP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  <a:hlinkClick r:id="rId6" tooltip="http://www.frenchtouchmaison.com"/>
              </a:rPr>
              <a:t>French </a:t>
            </a: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Touch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614504" y="2634603"/>
            <a:ext cx="11384238" cy="9252281"/>
          </a:xfrm>
          <a:custGeom>
            <a:avLst/>
            <a:gdLst/>
            <a:ahLst/>
            <a:cxnLst/>
            <a:rect l="l" t="t" r="r" b="b"/>
            <a:pathLst>
              <a:path w="11384238" h="9252281">
                <a:moveTo>
                  <a:pt x="0" y="0"/>
                </a:moveTo>
                <a:lnTo>
                  <a:pt x="11384238" y="0"/>
                </a:lnTo>
                <a:lnTo>
                  <a:pt x="11384238" y="9252281"/>
                </a:lnTo>
                <a:lnTo>
                  <a:pt x="0" y="92522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1028700" y="3287954"/>
          <a:ext cx="16034594" cy="4957138"/>
        </p:xfrm>
        <a:graphic>
          <a:graphicData uri="http://schemas.openxmlformats.org/drawingml/2006/table">
            <a:tbl>
              <a:tblPr/>
              <a:tblGrid>
                <a:gridCol w="3246143"/>
                <a:gridCol w="3246143"/>
                <a:gridCol w="3246143"/>
                <a:gridCol w="3046794"/>
                <a:gridCol w="3249371"/>
              </a:tblGrid>
              <a:tr h="1616647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En France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Didier Berger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Tel : 06 80 26 87 73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cudber03@yahoo.fr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2520"/>
                        </a:lnSpc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32234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Aux Philippines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Francois Renaut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Tel : +63 (0) 9691960782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francois.renaut@yahoo.ro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08257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4" name="Group 4"/>
          <p:cNvGrpSpPr/>
          <p:nvPr/>
        </p:nvGrpSpPr>
        <p:grpSpPr>
          <a:xfrm>
            <a:off x="4533312" y="8870001"/>
            <a:ext cx="10518068" cy="1416999"/>
            <a:chOff x="0" y="0"/>
            <a:chExt cx="14024090" cy="1889332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14024090" cy="1889332"/>
            </a:xfrm>
            <a:prstGeom prst="rect">
              <a:avLst/>
            </a:prstGeom>
            <a:solidFill>
              <a:srgbClr val="F243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978876" y="599862"/>
              <a:ext cx="12471057" cy="8369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29"/>
                </a:lnSpc>
                <a:spcBef>
                  <a:spcPct val="0"/>
                </a:spcBef>
              </a:pPr>
              <a:r>
                <a:rPr lang="en-US" sz="3878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CONTACTEZ-NOUS MAINTENANT !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14410530" y="4917606"/>
            <a:ext cx="1281699" cy="1588943"/>
          </a:xfrm>
          <a:custGeom>
            <a:avLst/>
            <a:gdLst/>
            <a:ahLst/>
            <a:cxnLst/>
            <a:rect l="l" t="t" r="r" b="b"/>
            <a:pathLst>
              <a:path w="1281699" h="1588943">
                <a:moveTo>
                  <a:pt x="0" y="0"/>
                </a:moveTo>
                <a:lnTo>
                  <a:pt x="1281699" y="0"/>
                </a:lnTo>
                <a:lnTo>
                  <a:pt x="1281699" y="1588942"/>
                </a:lnTo>
                <a:lnTo>
                  <a:pt x="0" y="15889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6853"/>
            </a:stretch>
          </a:blipFill>
        </p:spPr>
      </p:sp>
      <p:sp>
        <p:nvSpPr>
          <p:cNvPr id="8" name="Freeform 8">
            <a:hlinkClick r:id="rId5" tooltip="http://www.coop-uss.com"/>
          </p:cNvPr>
          <p:cNvSpPr/>
          <p:nvPr/>
        </p:nvSpPr>
        <p:spPr>
          <a:xfrm>
            <a:off x="410481" y="356319"/>
            <a:ext cx="2344428" cy="1473641"/>
          </a:xfrm>
          <a:custGeom>
            <a:avLst/>
            <a:gdLst/>
            <a:ahLst/>
            <a:cxnLst/>
            <a:rect l="l" t="t" r="r" b="b"/>
            <a:pathLst>
              <a:path w="2344428" h="1473641">
                <a:moveTo>
                  <a:pt x="0" y="0"/>
                </a:moveTo>
                <a:lnTo>
                  <a:pt x="2344429" y="0"/>
                </a:lnTo>
                <a:lnTo>
                  <a:pt x="2344429" y="1473641"/>
                </a:lnTo>
                <a:lnTo>
                  <a:pt x="0" y="14736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4223" r="-14223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410530" y="3287954"/>
            <a:ext cx="926222" cy="1458306"/>
          </a:xfrm>
          <a:custGeom>
            <a:avLst/>
            <a:gdLst/>
            <a:ahLst/>
            <a:cxnLst/>
            <a:rect l="l" t="t" r="r" b="b"/>
            <a:pathLst>
              <a:path w="926222" h="1458306">
                <a:moveTo>
                  <a:pt x="0" y="0"/>
                </a:moveTo>
                <a:lnTo>
                  <a:pt x="926222" y="0"/>
                </a:lnTo>
                <a:lnTo>
                  <a:pt x="926222" y="1458306"/>
                </a:lnTo>
                <a:lnTo>
                  <a:pt x="0" y="145830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6611749" y="960462"/>
            <a:ext cx="10647551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10200"/>
              </a:lnSpc>
              <a:spcBef>
                <a:spcPct val="0"/>
              </a:spcBef>
            </a:pPr>
            <a:r>
              <a:rPr lang="en-US" sz="85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Vos Intervenants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103211" y="704850"/>
            <a:ext cx="4011642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79"/>
              </a:lnSpc>
              <a:spcBef>
                <a:spcPct val="0"/>
              </a:spcBef>
            </a:pP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  <a:hlinkClick r:id="rId8" tooltip="http://www.frenchtouchmaison.com"/>
              </a:rPr>
              <a:t>French </a:t>
            </a: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Touch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" y="706154"/>
            <a:ext cx="777786" cy="669125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571556" y="820683"/>
            <a:ext cx="5677196" cy="611155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r>
              <a:rPr lang="en-US" sz="2900" dirty="0">
                <a:hlinkClick r:id="rId4"/>
              </a:rPr>
              <a:t>http://www.francephilippines.fr</a:t>
            </a:r>
            <a:r>
              <a:rPr lang="en-US" sz="2900" dirty="0"/>
              <a:t> </a:t>
            </a:r>
            <a:endParaRPr lang="fr-FR" sz="2900" dirty="0"/>
          </a:p>
        </p:txBody>
      </p:sp>
      <p:pic>
        <p:nvPicPr>
          <p:cNvPr id="2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0544" y="6665449"/>
            <a:ext cx="5268372" cy="229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4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6" y="1490480"/>
            <a:ext cx="5848248" cy="220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1416" y="1490480"/>
            <a:ext cx="5727560" cy="2851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220" y="4692703"/>
            <a:ext cx="5646936" cy="2645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55" y="6726183"/>
            <a:ext cx="4966540" cy="2529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Image 16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891" y="715009"/>
            <a:ext cx="777786" cy="669125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12007223" y="867447"/>
            <a:ext cx="6135014" cy="611155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r>
              <a:rPr lang="en-US" sz="2900" dirty="0">
                <a:hlinkClick r:id="rId2"/>
              </a:rPr>
              <a:t>http://www.philippinesfrance.com</a:t>
            </a:r>
            <a:endParaRPr lang="fr-FR" sz="2900" dirty="0"/>
          </a:p>
        </p:txBody>
      </p:sp>
      <p:pic>
        <p:nvPicPr>
          <p:cNvPr id="19" name="Image 18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61" y="9256868"/>
            <a:ext cx="777786" cy="669125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895484" y="9591429"/>
            <a:ext cx="9832692" cy="611155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r>
              <a:rPr lang="en-US" sz="2900" dirty="0">
                <a:hlinkClick r:id="rId14"/>
              </a:rPr>
              <a:t>http://www.francephilippines.fr/consulting/index.html</a:t>
            </a:r>
            <a:endParaRPr lang="fr-FR" sz="2900" dirty="0"/>
          </a:p>
        </p:txBody>
      </p:sp>
      <p:sp>
        <p:nvSpPr>
          <p:cNvPr id="3" name="ZoneTexte 2"/>
          <p:cNvSpPr txBox="1"/>
          <p:nvPr/>
        </p:nvSpPr>
        <p:spPr>
          <a:xfrm>
            <a:off x="540601" y="174950"/>
            <a:ext cx="6284554" cy="718876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F</a:t>
            </a:r>
            <a:r>
              <a:rPr lang="en-US" sz="3600" b="1" dirty="0" smtClean="0"/>
              <a:t>RANCE </a:t>
            </a:r>
            <a:r>
              <a:rPr lang="en-US" sz="3600" b="1" dirty="0">
                <a:solidFill>
                  <a:srgbClr val="FF0000"/>
                </a:solidFill>
              </a:rPr>
              <a:t>P</a:t>
            </a:r>
            <a:r>
              <a:rPr lang="en-US" sz="3600" b="1" dirty="0" smtClean="0"/>
              <a:t>HILIPPINES</a:t>
            </a:r>
            <a:endParaRPr lang="fr-FR" sz="3600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11932455" y="174949"/>
            <a:ext cx="6284554" cy="657321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</a:t>
            </a:r>
            <a:r>
              <a:rPr lang="en-US" sz="3200" b="1" dirty="0" smtClean="0"/>
              <a:t>HILIPPINES </a:t>
            </a:r>
            <a:r>
              <a:rPr lang="en-US" sz="3200" b="1" dirty="0">
                <a:solidFill>
                  <a:schemeClr val="tx2"/>
                </a:solidFill>
              </a:rPr>
              <a:t>F</a:t>
            </a:r>
            <a:r>
              <a:rPr lang="en-US" sz="3200" b="1" dirty="0"/>
              <a:t>RANCE</a:t>
            </a:r>
            <a:endParaRPr lang="fr-FR" sz="3200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5873313" y="4088538"/>
            <a:ext cx="7116158" cy="611155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r>
              <a:rPr lang="en-US" sz="2900" dirty="0">
                <a:hlinkClick r:id="rId10"/>
              </a:rPr>
              <a:t>http://www.frenchtouchmaison.com</a:t>
            </a:r>
            <a:endParaRPr lang="fr-FR" sz="2900" dirty="0"/>
          </a:p>
        </p:txBody>
      </p:sp>
      <p:sp>
        <p:nvSpPr>
          <p:cNvPr id="29" name="ZoneTexte 28"/>
          <p:cNvSpPr txBox="1"/>
          <p:nvPr/>
        </p:nvSpPr>
        <p:spPr>
          <a:xfrm>
            <a:off x="6567661" y="3586907"/>
            <a:ext cx="4584054" cy="657321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</a:t>
            </a:r>
            <a:r>
              <a:rPr lang="en-US" sz="3200" b="1" dirty="0" smtClean="0"/>
              <a:t>rench </a:t>
            </a:r>
            <a:r>
              <a:rPr lang="en-US" sz="3200" b="1" dirty="0">
                <a:solidFill>
                  <a:schemeClr val="tx2"/>
                </a:solidFill>
              </a:rPr>
              <a:t>T</a:t>
            </a:r>
            <a:r>
              <a:rPr lang="en-US" sz="3200" b="1" dirty="0" smtClean="0"/>
              <a:t>ouch Maison</a:t>
            </a:r>
            <a:endParaRPr lang="fr-FR" sz="3200" b="1" dirty="0"/>
          </a:p>
        </p:txBody>
      </p:sp>
      <p:pic>
        <p:nvPicPr>
          <p:cNvPr id="30" name="Image 29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879" y="3955369"/>
            <a:ext cx="777786" cy="669125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694149" y="5899585"/>
            <a:ext cx="6284554" cy="657321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A</a:t>
            </a:r>
            <a:r>
              <a:rPr lang="en-US" sz="3200" b="1" dirty="0" smtClean="0"/>
              <a:t>gence </a:t>
            </a:r>
            <a:r>
              <a:rPr lang="en-US" sz="3200" b="1" dirty="0" err="1">
                <a:solidFill>
                  <a:schemeClr val="tx2"/>
                </a:solidFill>
              </a:rPr>
              <a:t>A</a:t>
            </a:r>
            <a:r>
              <a:rPr lang="en-US" sz="3200" b="1" dirty="0" err="1" smtClean="0"/>
              <a:t>sie</a:t>
            </a:r>
            <a:r>
              <a:rPr lang="en-US" sz="3200" b="1" dirty="0" smtClean="0"/>
              <a:t>  </a:t>
            </a:r>
            <a:r>
              <a:rPr lang="en-US" sz="3200" b="1" dirty="0" err="1">
                <a:solidFill>
                  <a:srgbClr val="FF0000"/>
                </a:solidFill>
              </a:rPr>
              <a:t>P</a:t>
            </a:r>
            <a:r>
              <a:rPr lang="en-US" sz="3200" b="1" dirty="0" err="1" smtClean="0"/>
              <a:t>acifique</a:t>
            </a:r>
            <a:endParaRPr lang="fr-FR" sz="3200" b="1" dirty="0"/>
          </a:p>
        </p:txBody>
      </p:sp>
      <p:pic>
        <p:nvPicPr>
          <p:cNvPr id="34" name="Image 3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341" y="8853454"/>
            <a:ext cx="777786" cy="669125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10008096" y="9018866"/>
            <a:ext cx="8134140" cy="1057431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r>
              <a:rPr lang="en-US" sz="2900" dirty="0">
                <a:hlinkClick r:id="rId8"/>
              </a:rPr>
              <a:t>http://www.philippinesfrance.com/media.html</a:t>
            </a:r>
            <a:endParaRPr lang="en-US" sz="2900" dirty="0"/>
          </a:p>
          <a:p>
            <a:endParaRPr lang="fr-FR" sz="2900" dirty="0"/>
          </a:p>
        </p:txBody>
      </p:sp>
      <p:sp>
        <p:nvSpPr>
          <p:cNvPr id="36" name="ZoneTexte 35"/>
          <p:cNvSpPr txBox="1"/>
          <p:nvPr/>
        </p:nvSpPr>
        <p:spPr>
          <a:xfrm>
            <a:off x="12431010" y="5899585"/>
            <a:ext cx="5268372" cy="718876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r>
              <a:rPr lang="en-US" sz="3600" b="1" dirty="0"/>
              <a:t>Agence</a:t>
            </a:r>
            <a:r>
              <a:rPr lang="en-US" sz="3600" b="1" dirty="0">
                <a:solidFill>
                  <a:srgbClr val="FF0000"/>
                </a:solidFill>
              </a:rPr>
              <a:t> M</a:t>
            </a:r>
            <a:r>
              <a:rPr lang="en-US" sz="3600" b="1" dirty="0" smtClean="0"/>
              <a:t>edia</a:t>
            </a:r>
            <a:endParaRPr lang="fr-FR" sz="36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6825154" y="706154"/>
            <a:ext cx="4304532" cy="2134649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pPr algn="ctr"/>
            <a:r>
              <a:rPr lang="en-US" sz="6400" b="1" dirty="0"/>
              <a:t>Sites web </a:t>
            </a:r>
          </a:p>
          <a:p>
            <a:pPr algn="ctr"/>
            <a:r>
              <a:rPr lang="en-US" sz="6400" b="1" dirty="0"/>
              <a:t>GROUPE</a:t>
            </a:r>
            <a:endParaRPr lang="fr-FR" sz="6400" b="1" dirty="0"/>
          </a:p>
        </p:txBody>
      </p:sp>
    </p:spTree>
    <p:extLst>
      <p:ext uri="{BB962C8B-B14F-4D97-AF65-F5344CB8AC3E}">
        <p14:creationId xmlns:p14="http://schemas.microsoft.com/office/powerpoint/2010/main" val="301193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9144000" y="661498"/>
            <a:ext cx="2318395" cy="2318386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49999"/>
              </a:stretch>
            </a:blip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9144000" y="3627585"/>
            <a:ext cx="2318395" cy="2318386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67682" r="-32926"/>
              </a:stretch>
            </a:blip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9144000" y="6898039"/>
            <a:ext cx="2318395" cy="2318386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61585" r="-48170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1439739" y="2332185"/>
            <a:ext cx="5590555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200"/>
              </a:lnSpc>
              <a:spcBef>
                <a:spcPct val="0"/>
              </a:spcBef>
            </a:pPr>
            <a:r>
              <a:rPr lang="en-US" sz="8500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Ambition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199158" y="144609"/>
            <a:ext cx="5060142" cy="327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39"/>
              </a:lnSpc>
            </a:pPr>
            <a:r>
              <a:rPr lang="en-US" sz="47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World Food Expo </a:t>
            </a:r>
          </a:p>
          <a:p>
            <a:pPr algn="ctr">
              <a:lnSpc>
                <a:spcPts val="6239"/>
              </a:lnSpc>
            </a:pPr>
            <a:endParaRPr lang="en-US" sz="4799" b="1">
              <a:solidFill>
                <a:srgbClr val="000000"/>
              </a:solidFill>
              <a:latin typeface="IBM Plex Sans Bold"/>
              <a:ea typeface="IBM Plex Sans Bold"/>
              <a:cs typeface="IBM Plex Sans Bold"/>
              <a:sym typeface="IBM Plex Sans Bold"/>
            </a:endParaRPr>
          </a:p>
          <a:p>
            <a:pPr algn="ctr">
              <a:lnSpc>
                <a:spcPts val="6239"/>
              </a:lnSpc>
            </a:pPr>
            <a:r>
              <a:rPr lang="en-US" sz="47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2025</a:t>
            </a:r>
          </a:p>
          <a:p>
            <a:pPr algn="l">
              <a:lnSpc>
                <a:spcPts val="3640"/>
              </a:lnSpc>
            </a:pPr>
            <a:endParaRPr lang="en-US" sz="4799" b="1">
              <a:solidFill>
                <a:srgbClr val="000000"/>
              </a:solidFill>
              <a:latin typeface="IBM Plex Sans Bold"/>
              <a:ea typeface="IBM Plex Sans Bold"/>
              <a:cs typeface="IBM Plex Sans Bold"/>
              <a:sym typeface="IBM Plex Sans Bold"/>
            </a:endParaRPr>
          </a:p>
          <a:p>
            <a:pPr algn="l">
              <a:lnSpc>
                <a:spcPts val="3640"/>
              </a:lnSpc>
            </a:pPr>
            <a:endParaRPr lang="en-US" sz="4799" b="1">
              <a:solidFill>
                <a:srgbClr val="000000"/>
              </a:solidFill>
              <a:latin typeface="IBM Plex Sans Bold"/>
              <a:ea typeface="IBM Plex Sans Bold"/>
              <a:cs typeface="IBM Plex Sans Bold"/>
              <a:sym typeface="IBM Plex Sans Bold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2199158" y="3627585"/>
            <a:ext cx="5060142" cy="2313170"/>
            <a:chOff x="0" y="0"/>
            <a:chExt cx="6746856" cy="308422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913536"/>
              <a:ext cx="6746856" cy="2170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3249"/>
                </a:lnSpc>
                <a:spcBef>
                  <a:spcPct val="0"/>
                </a:spcBef>
              </a:pPr>
              <a:r>
                <a:rPr lang="en-US" sz="2499" u="none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Nous estimons que cette relation est perfectible et notre ambition est de développer le secteur COOPERATION entre les deux pays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6477"/>
              <a:ext cx="6746856" cy="5793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42"/>
                </a:lnSpc>
              </a:pPr>
              <a:r>
                <a:rPr lang="en-US" sz="2725" b="1">
                  <a:solidFill>
                    <a:srgbClr val="00000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La relation France Philippines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199158" y="6692299"/>
            <a:ext cx="5060142" cy="2813616"/>
            <a:chOff x="0" y="0"/>
            <a:chExt cx="6746856" cy="3751489"/>
          </a:xfrm>
        </p:grpSpPr>
        <p:sp>
          <p:nvSpPr>
            <p:cNvPr id="14" name="TextBox 14"/>
            <p:cNvSpPr txBox="1"/>
            <p:nvPr/>
          </p:nvSpPr>
          <p:spPr>
            <a:xfrm>
              <a:off x="0" y="1472424"/>
              <a:ext cx="6746856" cy="22790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2730"/>
                </a:lnSpc>
                <a:spcBef>
                  <a:spcPct val="0"/>
                </a:spcBef>
              </a:pPr>
              <a:r>
                <a:rPr lang="en-US" sz="2100" b="1">
                  <a:solidFill>
                    <a:srgbClr val="00000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A l’issue de cette visite nous vous proposerons de  nous confier le a responsabilité du développement en Asie et plus particulièrement aux Philippines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492"/>
              <a:ext cx="6746856" cy="12003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sz="2800" b="1">
                  <a:solidFill>
                    <a:srgbClr val="00000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Le concept French Touch Maison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70622" y="4784170"/>
            <a:ext cx="5361227" cy="4040499"/>
            <a:chOff x="0" y="0"/>
            <a:chExt cx="7148303" cy="5387332"/>
          </a:xfrm>
        </p:grpSpPr>
        <p:sp>
          <p:nvSpPr>
            <p:cNvPr id="17" name="AutoShape 17"/>
            <p:cNvSpPr/>
            <p:nvPr/>
          </p:nvSpPr>
          <p:spPr>
            <a:xfrm>
              <a:off x="0" y="0"/>
              <a:ext cx="7148303" cy="5387332"/>
            </a:xfrm>
            <a:prstGeom prst="rect">
              <a:avLst/>
            </a:prstGeom>
            <a:solidFill>
              <a:srgbClr val="F2430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498949" y="329247"/>
              <a:ext cx="6356697" cy="47739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68"/>
                </a:lnSpc>
              </a:pPr>
              <a:r>
                <a:rPr lang="en-US" sz="5191" b="1">
                  <a:solidFill>
                    <a:srgbClr val="FFFFFF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DÉVELOPPER </a:t>
              </a:r>
              <a:r>
                <a:rPr lang="en-US" sz="5191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LA “PRÉSENCE” FRANÇAISE </a:t>
              </a:r>
            </a:p>
            <a:p>
              <a:pPr algn="ctr">
                <a:lnSpc>
                  <a:spcPts val="7268"/>
                </a:lnSpc>
                <a:spcBef>
                  <a:spcPct val="0"/>
                </a:spcBef>
              </a:pPr>
              <a:r>
                <a:rPr lang="en-US" sz="5191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EN ASIE</a:t>
              </a:r>
            </a:p>
          </p:txBody>
        </p:sp>
      </p:grpSp>
      <p:sp>
        <p:nvSpPr>
          <p:cNvPr id="19" name="Freeform 19">
            <a:hlinkClick r:id="rId5" tooltip="http://www.coop-uss.com"/>
          </p:cNvPr>
          <p:cNvSpPr/>
          <p:nvPr/>
        </p:nvSpPr>
        <p:spPr>
          <a:xfrm>
            <a:off x="410481" y="356319"/>
            <a:ext cx="2344428" cy="1473641"/>
          </a:xfrm>
          <a:custGeom>
            <a:avLst/>
            <a:gdLst/>
            <a:ahLst/>
            <a:cxnLst/>
            <a:rect l="l" t="t" r="r" b="b"/>
            <a:pathLst>
              <a:path w="2344428" h="1473641">
                <a:moveTo>
                  <a:pt x="0" y="0"/>
                </a:moveTo>
                <a:lnTo>
                  <a:pt x="2344429" y="0"/>
                </a:lnTo>
                <a:lnTo>
                  <a:pt x="2344429" y="1473641"/>
                </a:lnTo>
                <a:lnTo>
                  <a:pt x="0" y="14736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4223" r="-14223"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3103211" y="704850"/>
            <a:ext cx="4011642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79"/>
              </a:lnSpc>
              <a:spcBef>
                <a:spcPct val="0"/>
              </a:spcBef>
            </a:pP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  <a:hlinkClick r:id="rId7" tooltip="http://www.frenchtouchmaison.com"/>
              </a:rPr>
              <a:t>French </a:t>
            </a: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Touch 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3616173" y="9505915"/>
            <a:ext cx="13374049" cy="912716"/>
            <a:chOff x="0" y="0"/>
            <a:chExt cx="17832065" cy="121695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216955" cy="1216955"/>
            </a:xfrm>
            <a:custGeom>
              <a:avLst/>
              <a:gdLst/>
              <a:ahLst/>
              <a:cxnLst/>
              <a:rect l="l" t="t" r="r" b="b"/>
              <a:pathLst>
                <a:path w="1216955" h="1216955">
                  <a:moveTo>
                    <a:pt x="0" y="0"/>
                  </a:moveTo>
                  <a:lnTo>
                    <a:pt x="1216955" y="0"/>
                  </a:lnTo>
                  <a:lnTo>
                    <a:pt x="1216955" y="1216955"/>
                  </a:lnTo>
                  <a:lnTo>
                    <a:pt x="0" y="1216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TextBox 23"/>
            <p:cNvSpPr txBox="1"/>
            <p:nvPr/>
          </p:nvSpPr>
          <p:spPr>
            <a:xfrm>
              <a:off x="1216955" y="228627"/>
              <a:ext cx="16615110" cy="8229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71"/>
                </a:lnSpc>
                <a:spcBef>
                  <a:spcPct val="0"/>
                </a:spcBef>
              </a:pPr>
              <a:r>
                <a:rPr lang="en-US" sz="3901">
                  <a:solidFill>
                    <a:srgbClr val="F243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Les Philippines : 32 ème économie mondiale 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376890">
            <a:off x="-4899893" y="6122938"/>
            <a:ext cx="11422613" cy="8328123"/>
          </a:xfrm>
          <a:custGeom>
            <a:avLst/>
            <a:gdLst/>
            <a:ahLst/>
            <a:cxnLst/>
            <a:rect l="l" t="t" r="r" b="b"/>
            <a:pathLst>
              <a:path w="11422613" h="8328123">
                <a:moveTo>
                  <a:pt x="0" y="0"/>
                </a:moveTo>
                <a:lnTo>
                  <a:pt x="11422613" y="0"/>
                </a:lnTo>
                <a:lnTo>
                  <a:pt x="11422613" y="8328124"/>
                </a:lnTo>
                <a:lnTo>
                  <a:pt x="0" y="83281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028700" y="3133185"/>
            <a:ext cx="5029200" cy="4881017"/>
          </a:xfrm>
          <a:prstGeom prst="rect">
            <a:avLst/>
          </a:prstGeom>
          <a:solidFill>
            <a:srgbClr val="F4F4F4"/>
          </a:solidFill>
        </p:spPr>
      </p:sp>
      <p:sp>
        <p:nvSpPr>
          <p:cNvPr id="4" name="AutoShape 4"/>
          <p:cNvSpPr/>
          <p:nvPr/>
        </p:nvSpPr>
        <p:spPr>
          <a:xfrm>
            <a:off x="6629400" y="3133185"/>
            <a:ext cx="5029200" cy="4881017"/>
          </a:xfrm>
          <a:prstGeom prst="rect">
            <a:avLst/>
          </a:prstGeom>
          <a:solidFill>
            <a:srgbClr val="F4F4F4"/>
          </a:solidFill>
        </p:spPr>
      </p:sp>
      <p:grpSp>
        <p:nvGrpSpPr>
          <p:cNvPr id="5" name="Group 5"/>
          <p:cNvGrpSpPr/>
          <p:nvPr/>
        </p:nvGrpSpPr>
        <p:grpSpPr>
          <a:xfrm>
            <a:off x="7318675" y="3779829"/>
            <a:ext cx="1082132" cy="1082132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4300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7601976" y="4097811"/>
            <a:ext cx="515530" cy="446167"/>
          </a:xfrm>
          <a:custGeom>
            <a:avLst/>
            <a:gdLst/>
            <a:ahLst/>
            <a:cxnLst/>
            <a:rect l="l" t="t" r="r" b="b"/>
            <a:pathLst>
              <a:path w="515530" h="446167">
                <a:moveTo>
                  <a:pt x="0" y="0"/>
                </a:moveTo>
                <a:lnTo>
                  <a:pt x="515530" y="0"/>
                </a:lnTo>
                <a:lnTo>
                  <a:pt x="515530" y="446168"/>
                </a:lnTo>
                <a:lnTo>
                  <a:pt x="0" y="4461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682824" y="3779829"/>
            <a:ext cx="1082132" cy="1082132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4300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1929164" y="4102798"/>
            <a:ext cx="589451" cy="436194"/>
          </a:xfrm>
          <a:custGeom>
            <a:avLst/>
            <a:gdLst/>
            <a:ahLst/>
            <a:cxnLst/>
            <a:rect l="l" t="t" r="r" b="b"/>
            <a:pathLst>
              <a:path w="589451" h="436194">
                <a:moveTo>
                  <a:pt x="0" y="0"/>
                </a:moveTo>
                <a:lnTo>
                  <a:pt x="589452" y="0"/>
                </a:lnTo>
                <a:lnTo>
                  <a:pt x="589452" y="436194"/>
                </a:lnTo>
                <a:lnTo>
                  <a:pt x="0" y="4361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AutoShape 11"/>
          <p:cNvSpPr/>
          <p:nvPr/>
        </p:nvSpPr>
        <p:spPr>
          <a:xfrm>
            <a:off x="12230100" y="3133185"/>
            <a:ext cx="5029200" cy="4881017"/>
          </a:xfrm>
          <a:prstGeom prst="rect">
            <a:avLst/>
          </a:prstGeom>
          <a:solidFill>
            <a:srgbClr val="F4F4F4"/>
          </a:solidFill>
        </p:spPr>
      </p:sp>
      <p:grpSp>
        <p:nvGrpSpPr>
          <p:cNvPr id="12" name="Group 12"/>
          <p:cNvGrpSpPr/>
          <p:nvPr/>
        </p:nvGrpSpPr>
        <p:grpSpPr>
          <a:xfrm>
            <a:off x="12954526" y="3779829"/>
            <a:ext cx="1082132" cy="1082132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4300"/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13245906" y="4076738"/>
            <a:ext cx="459015" cy="488313"/>
          </a:xfrm>
          <a:custGeom>
            <a:avLst/>
            <a:gdLst/>
            <a:ahLst/>
            <a:cxnLst/>
            <a:rect l="l" t="t" r="r" b="b"/>
            <a:pathLst>
              <a:path w="459015" h="488313">
                <a:moveTo>
                  <a:pt x="0" y="0"/>
                </a:moveTo>
                <a:lnTo>
                  <a:pt x="459015" y="0"/>
                </a:lnTo>
                <a:lnTo>
                  <a:pt x="459015" y="488314"/>
                </a:lnTo>
                <a:lnTo>
                  <a:pt x="0" y="4883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3457575" y="9200345"/>
            <a:ext cx="11986057" cy="1086655"/>
            <a:chOff x="0" y="0"/>
            <a:chExt cx="15981409" cy="1448873"/>
          </a:xfrm>
        </p:grpSpPr>
        <p:sp>
          <p:nvSpPr>
            <p:cNvPr id="16" name="AutoShape 16"/>
            <p:cNvSpPr/>
            <p:nvPr/>
          </p:nvSpPr>
          <p:spPr>
            <a:xfrm>
              <a:off x="0" y="0"/>
              <a:ext cx="15981409" cy="1448873"/>
            </a:xfrm>
            <a:prstGeom prst="rect">
              <a:avLst/>
            </a:prstGeom>
            <a:solidFill>
              <a:srgbClr val="F243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115496" y="530425"/>
              <a:ext cx="14211622" cy="5315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5"/>
                </a:lnSpc>
                <a:spcBef>
                  <a:spcPct val="0"/>
                </a:spcBef>
              </a:pPr>
              <a:r>
                <a:rPr lang="en-US" sz="2403" b="1">
                  <a:solidFill>
                    <a:srgbClr val="FFFFFF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SURTOUT DANS L’ALIMENTATION ET LES PRODUITS DE LUXE !</a:t>
              </a:r>
            </a:p>
          </p:txBody>
        </p:sp>
      </p:grpSp>
      <p:sp>
        <p:nvSpPr>
          <p:cNvPr id="18" name="Freeform 18">
            <a:hlinkClick r:id="rId10" tooltip="http://www.coop-uss.com"/>
          </p:cNvPr>
          <p:cNvSpPr/>
          <p:nvPr/>
        </p:nvSpPr>
        <p:spPr>
          <a:xfrm>
            <a:off x="410481" y="356319"/>
            <a:ext cx="2344428" cy="1473641"/>
          </a:xfrm>
          <a:custGeom>
            <a:avLst/>
            <a:gdLst/>
            <a:ahLst/>
            <a:cxnLst/>
            <a:rect l="l" t="t" r="r" b="b"/>
            <a:pathLst>
              <a:path w="2344428" h="1473641">
                <a:moveTo>
                  <a:pt x="0" y="0"/>
                </a:moveTo>
                <a:lnTo>
                  <a:pt x="2344429" y="0"/>
                </a:lnTo>
                <a:lnTo>
                  <a:pt x="2344429" y="1473641"/>
                </a:lnTo>
                <a:lnTo>
                  <a:pt x="0" y="147364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4223" r="-14223"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682824" y="5704011"/>
            <a:ext cx="3707825" cy="1600504"/>
            <a:chOff x="0" y="0"/>
            <a:chExt cx="4943766" cy="2134005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19050"/>
              <a:ext cx="4943766" cy="4872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55"/>
                </a:lnSpc>
              </a:pPr>
              <a:r>
                <a:rPr lang="en-US" sz="2350" b="1">
                  <a:solidFill>
                    <a:srgbClr val="00000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110 millions d’habitants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055497"/>
              <a:ext cx="4943766" cy="1054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52"/>
                </a:lnSpc>
              </a:pPr>
              <a:r>
                <a:rPr lang="en-US" sz="2425" dirty="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Et plus </a:t>
              </a:r>
              <a:r>
                <a:rPr lang="en-US" sz="2425" dirty="0" err="1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particulèrement</a:t>
              </a:r>
              <a:r>
                <a:rPr lang="en-US" sz="2425" dirty="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 une population </a:t>
              </a:r>
              <a:r>
                <a:rPr lang="en-US" sz="2425" dirty="0" err="1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jeune</a:t>
              </a:r>
              <a:r>
                <a:rPr lang="en-US" sz="2425" dirty="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!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410481" y="2119324"/>
            <a:ext cx="14065460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10200"/>
              </a:lnSpc>
              <a:spcBef>
                <a:spcPct val="0"/>
              </a:spcBef>
            </a:pPr>
            <a:r>
              <a:rPr lang="en-US" sz="85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Le </a:t>
            </a:r>
            <a:r>
              <a:rPr lang="en-US" sz="8500" u="non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Secteur de la “FOOD”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7290088" y="5704011"/>
            <a:ext cx="3707825" cy="2381554"/>
            <a:chOff x="0" y="0"/>
            <a:chExt cx="4943766" cy="3175405"/>
          </a:xfrm>
        </p:grpSpPr>
        <p:sp>
          <p:nvSpPr>
            <p:cNvPr id="24" name="TextBox 24"/>
            <p:cNvSpPr txBox="1"/>
            <p:nvPr/>
          </p:nvSpPr>
          <p:spPr>
            <a:xfrm>
              <a:off x="0" y="-19050"/>
              <a:ext cx="4943766" cy="9952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55"/>
                </a:lnSpc>
              </a:pPr>
              <a:r>
                <a:rPr lang="en-US" sz="2350" b="1" dirty="0">
                  <a:solidFill>
                    <a:srgbClr val="00000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Une </a:t>
              </a:r>
              <a:r>
                <a:rPr lang="en-US" sz="2350" b="1" dirty="0" err="1">
                  <a:solidFill>
                    <a:srgbClr val="00000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demande</a:t>
              </a:r>
              <a:r>
                <a:rPr lang="en-US" sz="2350" b="1" dirty="0">
                  <a:solidFill>
                    <a:srgbClr val="00000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 de produits de </a:t>
              </a:r>
              <a:r>
                <a:rPr lang="en-US" sz="2350" b="1" dirty="0" err="1">
                  <a:solidFill>
                    <a:srgbClr val="00000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qualité</a:t>
              </a:r>
              <a:r>
                <a:rPr lang="en-US" sz="2350" b="1" dirty="0">
                  <a:solidFill>
                    <a:srgbClr val="00000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 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1563497"/>
              <a:ext cx="4943766" cy="15877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52"/>
                </a:lnSpc>
              </a:pPr>
              <a:r>
                <a:rPr lang="en-US" sz="2425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Des </a:t>
              </a:r>
              <a:r>
                <a:rPr lang="en-US" sz="2425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  <a:hlinkClick r:id="rId12" tooltip="https://docs.google.com/spreadsheets/d/1DUF2isFWsqVSYhbaACYtbgcLi_YjDqpE3GLQIVgkKQg/edit#gid=69851113"/>
                </a:rPr>
                <a:t>groupes mondiaux ont saisi cette opportunité</a:t>
              </a:r>
            </a:p>
            <a:p>
              <a:pPr algn="l">
                <a:lnSpc>
                  <a:spcPts val="3152"/>
                </a:lnSpc>
              </a:pPr>
              <a:endParaRPr lang="en-US" sz="2425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  <a:hlinkClick r:id="rId12" tooltip="https://docs.google.com/spreadsheets/d/1DUF2isFWsqVSYhbaACYtbgcLi_YjDqpE3GLQIVgkKQg/edit#gid=69851113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2884224" y="5704011"/>
            <a:ext cx="3707825" cy="2000554"/>
            <a:chOff x="0" y="0"/>
            <a:chExt cx="4943766" cy="2667405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19050"/>
              <a:ext cx="4943766" cy="4872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55"/>
                </a:lnSpc>
              </a:pPr>
              <a:r>
                <a:rPr lang="en-US" sz="2350" b="1">
                  <a:solidFill>
                    <a:srgbClr val="00000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La  “French Touch”Franch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1055497"/>
              <a:ext cx="4943766" cy="15877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52"/>
                </a:lnSpc>
              </a:pPr>
              <a:r>
                <a:rPr lang="en-US" sz="2425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  <a:hlinkClick r:id="rId12" tooltip="https://docs.google.com/spreadsheets/d/1DUF2isFWsqVSYhbaACYtbgcLi_YjDqpE3GLQIVgkKQg/edit#gid=69851113"/>
                </a:rPr>
                <a:t>En </a:t>
              </a:r>
              <a:r>
                <a:rPr lang="en-US" sz="2425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Asie la France profite d’une appr</a:t>
              </a:r>
              <a:r>
                <a:rPr lang="en-US" sz="2425" u="sng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  <a:hlinkClick r:id="rId12" tooltip="https://docs.google.com/spreadsheets/d/1DUF2isFWsqVSYhbaACYtbgcLi_YjDqpE3GLQIVgkKQg/edit#gid=69851113"/>
                </a:rPr>
                <a:t>é</a:t>
              </a:r>
              <a:r>
                <a:rPr lang="en-US" sz="2425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ciation flatteuse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3103211" y="704850"/>
            <a:ext cx="10601710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79"/>
              </a:lnSpc>
              <a:spcBef>
                <a:spcPct val="0"/>
              </a:spcBef>
            </a:pP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  <a:hlinkClick r:id="rId13" tooltip="http://www.frenchtouchmaison.com"/>
              </a:rPr>
              <a:t>French </a:t>
            </a: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Touch  vous recommande 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3103211" y="8023728"/>
            <a:ext cx="10654147" cy="727096"/>
            <a:chOff x="0" y="0"/>
            <a:chExt cx="14205529" cy="969461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969461" cy="969461"/>
            </a:xfrm>
            <a:custGeom>
              <a:avLst/>
              <a:gdLst/>
              <a:ahLst/>
              <a:cxnLst/>
              <a:rect l="l" t="t" r="r" b="b"/>
              <a:pathLst>
                <a:path w="969461" h="969461">
                  <a:moveTo>
                    <a:pt x="0" y="0"/>
                  </a:moveTo>
                  <a:lnTo>
                    <a:pt x="969461" y="0"/>
                  </a:lnTo>
                  <a:lnTo>
                    <a:pt x="969461" y="969461"/>
                  </a:lnTo>
                  <a:lnTo>
                    <a:pt x="0" y="9694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TextBox 32"/>
            <p:cNvSpPr txBox="1"/>
            <p:nvPr/>
          </p:nvSpPr>
          <p:spPr>
            <a:xfrm>
              <a:off x="969461" y="24607"/>
              <a:ext cx="13236068" cy="8131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95"/>
                </a:lnSpc>
                <a:spcBef>
                  <a:spcPct val="0"/>
                </a:spcBef>
              </a:pPr>
              <a:r>
                <a:rPr lang="en-US" sz="3919" dirty="0">
                  <a:solidFill>
                    <a:srgbClr val="F243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une </a:t>
              </a:r>
              <a:r>
                <a:rPr lang="en-US" sz="3919" dirty="0" err="1">
                  <a:solidFill>
                    <a:srgbClr val="F243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porte</a:t>
              </a:r>
              <a:r>
                <a:rPr lang="en-US" sz="3919" dirty="0">
                  <a:solidFill>
                    <a:srgbClr val="F243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 </a:t>
              </a:r>
              <a:r>
                <a:rPr lang="en-US" sz="3919" dirty="0" err="1">
                  <a:solidFill>
                    <a:srgbClr val="F243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vers</a:t>
              </a:r>
              <a:r>
                <a:rPr lang="en-US" sz="3919" dirty="0">
                  <a:solidFill>
                    <a:srgbClr val="F243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 </a:t>
              </a:r>
              <a:r>
                <a:rPr lang="en-US" sz="3919" dirty="0" err="1">
                  <a:solidFill>
                    <a:srgbClr val="F243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l’Asie</a:t>
              </a:r>
              <a:r>
                <a:rPr lang="en-US" sz="3919" dirty="0">
                  <a:solidFill>
                    <a:srgbClr val="F243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 </a:t>
              </a:r>
              <a:r>
                <a:rPr lang="en-US" sz="3919" dirty="0" err="1">
                  <a:solidFill>
                    <a:srgbClr val="F243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Pacifique</a:t>
              </a:r>
              <a:endParaRPr lang="en-US" sz="3919" dirty="0">
                <a:solidFill>
                  <a:srgbClr val="F24300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376890">
            <a:off x="-4358827" y="5515731"/>
            <a:ext cx="11422613" cy="8328123"/>
          </a:xfrm>
          <a:custGeom>
            <a:avLst/>
            <a:gdLst/>
            <a:ahLst/>
            <a:cxnLst/>
            <a:rect l="l" t="t" r="r" b="b"/>
            <a:pathLst>
              <a:path w="11422613" h="8328123">
                <a:moveTo>
                  <a:pt x="0" y="0"/>
                </a:moveTo>
                <a:lnTo>
                  <a:pt x="11422613" y="0"/>
                </a:lnTo>
                <a:lnTo>
                  <a:pt x="11422613" y="8328123"/>
                </a:lnTo>
                <a:lnTo>
                  <a:pt x="0" y="83281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028700" y="2731317"/>
            <a:ext cx="5181600" cy="6719876"/>
          </a:xfrm>
          <a:prstGeom prst="rect">
            <a:avLst/>
          </a:prstGeom>
          <a:solidFill>
            <a:srgbClr val="F4F4F4"/>
          </a:solidFill>
        </p:spPr>
      </p:sp>
      <p:sp>
        <p:nvSpPr>
          <p:cNvPr id="4" name="AutoShape 4"/>
          <p:cNvSpPr/>
          <p:nvPr/>
        </p:nvSpPr>
        <p:spPr>
          <a:xfrm>
            <a:off x="6629400" y="3133185"/>
            <a:ext cx="5029200" cy="6230261"/>
          </a:xfrm>
          <a:prstGeom prst="rect">
            <a:avLst/>
          </a:prstGeom>
          <a:solidFill>
            <a:srgbClr val="F4F4F4"/>
          </a:solidFill>
        </p:spPr>
      </p:sp>
      <p:grpSp>
        <p:nvGrpSpPr>
          <p:cNvPr id="5" name="Group 5"/>
          <p:cNvGrpSpPr/>
          <p:nvPr/>
        </p:nvGrpSpPr>
        <p:grpSpPr>
          <a:xfrm>
            <a:off x="7318675" y="3779829"/>
            <a:ext cx="1082132" cy="1082132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4300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7601976" y="4097811"/>
            <a:ext cx="515530" cy="446167"/>
          </a:xfrm>
          <a:custGeom>
            <a:avLst/>
            <a:gdLst/>
            <a:ahLst/>
            <a:cxnLst/>
            <a:rect l="l" t="t" r="r" b="b"/>
            <a:pathLst>
              <a:path w="515530" h="446167">
                <a:moveTo>
                  <a:pt x="0" y="0"/>
                </a:moveTo>
                <a:lnTo>
                  <a:pt x="515530" y="0"/>
                </a:lnTo>
                <a:lnTo>
                  <a:pt x="515530" y="446168"/>
                </a:lnTo>
                <a:lnTo>
                  <a:pt x="0" y="4461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727743" y="3779829"/>
            <a:ext cx="1082132" cy="1082132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4300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1934674" y="4076738"/>
            <a:ext cx="589451" cy="436194"/>
          </a:xfrm>
          <a:custGeom>
            <a:avLst/>
            <a:gdLst/>
            <a:ahLst/>
            <a:cxnLst/>
            <a:rect l="l" t="t" r="r" b="b"/>
            <a:pathLst>
              <a:path w="589451" h="436194">
                <a:moveTo>
                  <a:pt x="0" y="0"/>
                </a:moveTo>
                <a:lnTo>
                  <a:pt x="589451" y="0"/>
                </a:lnTo>
                <a:lnTo>
                  <a:pt x="589451" y="436195"/>
                </a:lnTo>
                <a:lnTo>
                  <a:pt x="0" y="4361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AutoShape 11"/>
          <p:cNvSpPr/>
          <p:nvPr/>
        </p:nvSpPr>
        <p:spPr>
          <a:xfrm>
            <a:off x="12220158" y="3133185"/>
            <a:ext cx="5039142" cy="5669428"/>
          </a:xfrm>
          <a:prstGeom prst="rect">
            <a:avLst/>
          </a:prstGeom>
          <a:solidFill>
            <a:srgbClr val="F4F4F4"/>
          </a:solidFill>
        </p:spPr>
      </p:sp>
      <p:grpSp>
        <p:nvGrpSpPr>
          <p:cNvPr id="12" name="Group 12"/>
          <p:cNvGrpSpPr/>
          <p:nvPr/>
        </p:nvGrpSpPr>
        <p:grpSpPr>
          <a:xfrm>
            <a:off x="12954526" y="3779829"/>
            <a:ext cx="1082132" cy="1082132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4300"/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13245906" y="4076738"/>
            <a:ext cx="459015" cy="488313"/>
          </a:xfrm>
          <a:custGeom>
            <a:avLst/>
            <a:gdLst/>
            <a:ahLst/>
            <a:cxnLst/>
            <a:rect l="l" t="t" r="r" b="b"/>
            <a:pathLst>
              <a:path w="459015" h="488313">
                <a:moveTo>
                  <a:pt x="0" y="0"/>
                </a:moveTo>
                <a:lnTo>
                  <a:pt x="459015" y="0"/>
                </a:lnTo>
                <a:lnTo>
                  <a:pt x="459015" y="488314"/>
                </a:lnTo>
                <a:lnTo>
                  <a:pt x="0" y="4883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3842830" y="9679792"/>
            <a:ext cx="11950074" cy="606704"/>
            <a:chOff x="0" y="0"/>
            <a:chExt cx="15933433" cy="808938"/>
          </a:xfrm>
        </p:grpSpPr>
        <p:sp>
          <p:nvSpPr>
            <p:cNvPr id="16" name="AutoShape 16"/>
            <p:cNvSpPr/>
            <p:nvPr/>
          </p:nvSpPr>
          <p:spPr>
            <a:xfrm>
              <a:off x="0" y="0"/>
              <a:ext cx="15933433" cy="808938"/>
            </a:xfrm>
            <a:prstGeom prst="rect">
              <a:avLst/>
            </a:prstGeom>
            <a:solidFill>
              <a:srgbClr val="F243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112147" y="183366"/>
              <a:ext cx="14168958" cy="4709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75"/>
                </a:lnSpc>
                <a:spcBef>
                  <a:spcPct val="0"/>
                </a:spcBef>
              </a:pPr>
              <a:r>
                <a:rPr lang="en-US" sz="2125" b="1">
                  <a:solidFill>
                    <a:srgbClr val="FFFFFF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LE GROUPE FRANCE PHILIPPINES EST VOTRE PARTENAIRE</a:t>
              </a:r>
            </a:p>
          </p:txBody>
        </p:sp>
      </p:grpSp>
      <p:sp>
        <p:nvSpPr>
          <p:cNvPr id="18" name="Freeform 18">
            <a:hlinkClick r:id="rId10" tooltip="http://www.coop-uss.com"/>
          </p:cNvPr>
          <p:cNvSpPr/>
          <p:nvPr/>
        </p:nvSpPr>
        <p:spPr>
          <a:xfrm>
            <a:off x="410481" y="356319"/>
            <a:ext cx="2344428" cy="1473641"/>
          </a:xfrm>
          <a:custGeom>
            <a:avLst/>
            <a:gdLst/>
            <a:ahLst/>
            <a:cxnLst/>
            <a:rect l="l" t="t" r="r" b="b"/>
            <a:pathLst>
              <a:path w="2344428" h="1473641">
                <a:moveTo>
                  <a:pt x="0" y="0"/>
                </a:moveTo>
                <a:lnTo>
                  <a:pt x="2344429" y="0"/>
                </a:lnTo>
                <a:lnTo>
                  <a:pt x="2344429" y="1473641"/>
                </a:lnTo>
                <a:lnTo>
                  <a:pt x="0" y="147364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4223" r="-14223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6738788" y="1028700"/>
            <a:ext cx="5271922" cy="2372365"/>
          </a:xfrm>
          <a:custGeom>
            <a:avLst/>
            <a:gdLst/>
            <a:ahLst/>
            <a:cxnLst/>
            <a:rect l="l" t="t" r="r" b="b"/>
            <a:pathLst>
              <a:path w="5271922" h="2372365">
                <a:moveTo>
                  <a:pt x="0" y="0"/>
                </a:moveTo>
                <a:lnTo>
                  <a:pt x="5271922" y="0"/>
                </a:lnTo>
                <a:lnTo>
                  <a:pt x="5271922" y="2372365"/>
                </a:lnTo>
                <a:lnTo>
                  <a:pt x="0" y="237236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grpSp>
        <p:nvGrpSpPr>
          <p:cNvPr id="20" name="Group 20"/>
          <p:cNvGrpSpPr/>
          <p:nvPr/>
        </p:nvGrpSpPr>
        <p:grpSpPr>
          <a:xfrm>
            <a:off x="1019175" y="5171825"/>
            <a:ext cx="5191125" cy="4191621"/>
            <a:chOff x="0" y="0"/>
            <a:chExt cx="6921500" cy="5588829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28575"/>
              <a:ext cx="6921500" cy="719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4"/>
                </a:lnSpc>
              </a:pPr>
              <a:r>
                <a:rPr lang="en-US" sz="3449" b="1">
                  <a:solidFill>
                    <a:srgbClr val="00000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Observer 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278171"/>
              <a:ext cx="6921500" cy="42864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52"/>
                </a:lnSpc>
              </a:pPr>
              <a:r>
                <a:rPr lang="en-US" sz="2425" dirty="0" err="1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c’est</a:t>
              </a:r>
              <a:r>
                <a:rPr lang="en-US" sz="2425" dirty="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 une occasion </a:t>
              </a:r>
              <a:r>
                <a:rPr lang="en-US" sz="2425" dirty="0" err="1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exceptionnelle</a:t>
              </a:r>
              <a:r>
                <a:rPr lang="en-US" sz="2425" dirty="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  de </a:t>
              </a:r>
              <a:r>
                <a:rPr lang="en-US" sz="2425" dirty="0" err="1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rencontrer</a:t>
              </a:r>
              <a:r>
                <a:rPr lang="en-US" sz="2425" dirty="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 :</a:t>
              </a:r>
            </a:p>
            <a:p>
              <a:pPr algn="l">
                <a:lnSpc>
                  <a:spcPts val="3152"/>
                </a:lnSpc>
              </a:pPr>
              <a:endParaRPr lang="en-US" sz="2425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  <a:p>
              <a:pPr marL="523559" lvl="1" indent="-261779" algn="l">
                <a:lnSpc>
                  <a:spcPts val="3152"/>
                </a:lnSpc>
                <a:buFont typeface="Arial"/>
                <a:buChar char="•"/>
              </a:pPr>
              <a:r>
                <a:rPr lang="en-US" sz="2425" dirty="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Les </a:t>
              </a:r>
              <a:r>
                <a:rPr lang="en-US" sz="2425" dirty="0" err="1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institutionnels</a:t>
              </a:r>
              <a:r>
                <a:rPr lang="en-US" sz="2425" dirty="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 du </a:t>
              </a:r>
              <a:r>
                <a:rPr lang="en-US" sz="2425" dirty="0" err="1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secteur</a:t>
              </a:r>
              <a:endParaRPr lang="en-US" sz="2425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  <a:p>
              <a:pPr marL="523559" lvl="1" indent="-261779" algn="l">
                <a:lnSpc>
                  <a:spcPts val="3152"/>
                </a:lnSpc>
                <a:buFont typeface="Arial"/>
                <a:buChar char="•"/>
              </a:pPr>
              <a:r>
                <a:rPr lang="en-US" sz="2425" dirty="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Les </a:t>
              </a:r>
              <a:r>
                <a:rPr lang="en-US" sz="2425" dirty="0" err="1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exposants</a:t>
              </a:r>
              <a:r>
                <a:rPr lang="en-US" sz="2425" dirty="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 : </a:t>
              </a:r>
            </a:p>
            <a:p>
              <a:pPr marL="1047117" lvl="2" indent="-349039" algn="l">
                <a:lnSpc>
                  <a:spcPts val="3152"/>
                </a:lnSpc>
                <a:buFont typeface="Arial"/>
                <a:buChar char="⚬"/>
              </a:pPr>
              <a:r>
                <a:rPr lang="en-US" sz="2425" dirty="0" err="1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leurs</a:t>
              </a:r>
              <a:r>
                <a:rPr lang="en-US" sz="2425" dirty="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 </a:t>
              </a:r>
              <a:r>
                <a:rPr lang="en-US" sz="2425" dirty="0" err="1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domaines</a:t>
              </a:r>
              <a:endParaRPr lang="en-US" sz="2425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  <a:p>
              <a:pPr marL="1047117" lvl="2" indent="-349039" algn="l">
                <a:lnSpc>
                  <a:spcPts val="3152"/>
                </a:lnSpc>
                <a:buFont typeface="Arial"/>
                <a:buChar char="⚬"/>
              </a:pPr>
              <a:r>
                <a:rPr lang="en-US" sz="2425" dirty="0" err="1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leurs</a:t>
              </a:r>
              <a:r>
                <a:rPr lang="en-US" sz="2425" dirty="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 concepts</a:t>
              </a:r>
            </a:p>
            <a:p>
              <a:pPr marL="1047117" lvl="2" indent="-349039" algn="l">
                <a:lnSpc>
                  <a:spcPts val="3152"/>
                </a:lnSpc>
                <a:buFont typeface="Arial"/>
                <a:buChar char="⚬"/>
              </a:pPr>
              <a:r>
                <a:rPr lang="en-US" sz="2425" dirty="0" err="1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leurs</a:t>
              </a:r>
              <a:r>
                <a:rPr lang="en-US" sz="2425" dirty="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 </a:t>
              </a:r>
              <a:r>
                <a:rPr lang="en-US" sz="2425" dirty="0" err="1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offres</a:t>
              </a:r>
              <a:endParaRPr lang="en-US" sz="2425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738788" y="5100086"/>
            <a:ext cx="4919812" cy="4087553"/>
            <a:chOff x="0" y="0"/>
            <a:chExt cx="6559750" cy="5450071"/>
          </a:xfrm>
        </p:grpSpPr>
        <p:sp>
          <p:nvSpPr>
            <p:cNvPr id="24" name="TextBox 24"/>
            <p:cNvSpPr txBox="1"/>
            <p:nvPr/>
          </p:nvSpPr>
          <p:spPr>
            <a:xfrm>
              <a:off x="0" y="-28575"/>
              <a:ext cx="6559750" cy="7080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87"/>
                </a:lnSpc>
              </a:pPr>
              <a:r>
                <a:rPr lang="en-US" sz="3374" b="1">
                  <a:solidFill>
                    <a:srgbClr val="00000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Analyser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1262871"/>
              <a:ext cx="6559750" cy="416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83"/>
                </a:lnSpc>
              </a:pPr>
              <a:r>
                <a:rPr lang="en-US" sz="2372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Le flux d’intérêt de visiteurs et des “responsables” salon et hors salon</a:t>
              </a:r>
            </a:p>
            <a:p>
              <a:pPr algn="l">
                <a:lnSpc>
                  <a:spcPts val="3083"/>
                </a:lnSpc>
              </a:pPr>
              <a:endParaRPr lang="en-US" sz="2372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  <a:p>
              <a:pPr marL="512170" lvl="1" indent="-256085" algn="l">
                <a:lnSpc>
                  <a:spcPts val="3083"/>
                </a:lnSpc>
                <a:buFont typeface="Arial"/>
                <a:buChar char="•"/>
              </a:pPr>
              <a:r>
                <a:rPr lang="en-US" sz="2372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leurs motivations et centres d’intérêts</a:t>
              </a:r>
            </a:p>
            <a:p>
              <a:pPr marL="512170" lvl="1" indent="-256085" algn="l">
                <a:lnSpc>
                  <a:spcPts val="3083"/>
                </a:lnSpc>
                <a:buFont typeface="Arial"/>
                <a:buChar char="•"/>
              </a:pPr>
              <a:r>
                <a:rPr lang="en-US" sz="2372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leurs disponibilités financières</a:t>
              </a:r>
            </a:p>
            <a:p>
              <a:pPr marL="512170" lvl="1" indent="-256085" algn="l">
                <a:lnSpc>
                  <a:spcPts val="3083"/>
                </a:lnSpc>
                <a:buFont typeface="Arial"/>
                <a:buChar char="•"/>
              </a:pPr>
              <a:r>
                <a:rPr lang="en-US" sz="2372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leurs réactions à vos concepts </a:t>
              </a:r>
            </a:p>
            <a:p>
              <a:pPr algn="l">
                <a:lnSpc>
                  <a:spcPts val="3083"/>
                </a:lnSpc>
              </a:pPr>
              <a:r>
                <a:rPr lang="en-US" sz="2372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 (questionnaire et fiche contact)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2220158" y="5078655"/>
            <a:ext cx="5217791" cy="3828981"/>
            <a:chOff x="0" y="-28575"/>
            <a:chExt cx="6957055" cy="5105308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28575"/>
              <a:ext cx="6957055" cy="719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4"/>
                </a:lnSpc>
              </a:pPr>
              <a:r>
                <a:rPr lang="en-US" sz="3449" b="1">
                  <a:solidFill>
                    <a:srgbClr val="00000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Décider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1278171"/>
              <a:ext cx="6957055" cy="37985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52"/>
                </a:lnSpc>
              </a:pPr>
              <a:r>
                <a:rPr lang="en-US" sz="2425" dirty="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De l’opportunité de construire une offre :</a:t>
              </a:r>
            </a:p>
            <a:p>
              <a:pPr algn="l">
                <a:lnSpc>
                  <a:spcPts val="3152"/>
                </a:lnSpc>
              </a:pPr>
              <a:endParaRPr lang="en-US" sz="2425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  <a:p>
              <a:pPr marL="523559" lvl="1" indent="-261779" algn="l">
                <a:lnSpc>
                  <a:spcPts val="3152"/>
                </a:lnSpc>
                <a:buFont typeface="Arial"/>
                <a:buChar char="•"/>
              </a:pPr>
              <a:r>
                <a:rPr lang="en-US" sz="2425" b="1" dirty="0" smtClean="0">
                  <a:solidFill>
                    <a:srgbClr val="00000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“Partenariat”</a:t>
              </a:r>
              <a:endParaRPr lang="en-US" sz="2425" b="1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endParaRPr>
            </a:p>
            <a:p>
              <a:pPr algn="l">
                <a:lnSpc>
                  <a:spcPts val="3152"/>
                </a:lnSpc>
              </a:pPr>
              <a:endParaRPr lang="en-US" sz="2425" b="1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endParaRPr>
            </a:p>
            <a:p>
              <a:pPr marL="523559" lvl="1" indent="-261779" algn="l">
                <a:lnSpc>
                  <a:spcPts val="3152"/>
                </a:lnSpc>
                <a:buFont typeface="Arial"/>
                <a:buChar char="•"/>
              </a:pPr>
              <a:r>
                <a:rPr lang="en-US" sz="2425" b="1" dirty="0" smtClean="0">
                  <a:solidFill>
                    <a:srgbClr val="00000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“Implantation”</a:t>
              </a:r>
              <a:endParaRPr lang="en-US" sz="2425" b="1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endParaRPr>
            </a:p>
            <a:p>
              <a:pPr algn="l">
                <a:lnSpc>
                  <a:spcPts val="3152"/>
                </a:lnSpc>
              </a:pPr>
              <a:endParaRPr lang="en-US" sz="2425" b="1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endParaRP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3103211" y="704850"/>
            <a:ext cx="14156089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79"/>
              </a:lnSpc>
              <a:spcBef>
                <a:spcPct val="0"/>
              </a:spcBef>
            </a:pP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  <a:hlinkClick r:id="rId13" tooltip="http://www.frenchtouchmaison.com"/>
              </a:rPr>
              <a:t>French </a:t>
            </a: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Touch vous permet en 4 jours d’accéder au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52443" y="8252409"/>
            <a:ext cx="6210169" cy="1412280"/>
            <a:chOff x="0" y="0"/>
            <a:chExt cx="8280225" cy="188304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8280225" cy="1883040"/>
            </a:xfrm>
            <a:prstGeom prst="rect">
              <a:avLst/>
            </a:prstGeom>
            <a:solidFill>
              <a:srgbClr val="F243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77956" y="410074"/>
              <a:ext cx="7363270" cy="11666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75"/>
                </a:lnSpc>
              </a:pPr>
              <a:r>
                <a:rPr lang="en-US" sz="2625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NOUS SOMMES  EN FRANCE</a:t>
              </a:r>
            </a:p>
            <a:p>
              <a:pPr algn="ctr">
                <a:lnSpc>
                  <a:spcPts val="3675"/>
                </a:lnSpc>
                <a:spcBef>
                  <a:spcPct val="0"/>
                </a:spcBef>
              </a:pPr>
              <a:r>
                <a:rPr lang="en-US" sz="2625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 ET AUX PHILIPPINES</a:t>
              </a:r>
            </a:p>
          </p:txBody>
        </p:sp>
      </p:grpSp>
      <p:sp>
        <p:nvSpPr>
          <p:cNvPr id="5" name="Freeform 5">
            <a:hlinkClick r:id="rId2" tooltip="http://www.coop-uss.com"/>
          </p:cNvPr>
          <p:cNvSpPr/>
          <p:nvPr/>
        </p:nvSpPr>
        <p:spPr>
          <a:xfrm>
            <a:off x="2463047" y="695325"/>
            <a:ext cx="2344428" cy="1473641"/>
          </a:xfrm>
          <a:custGeom>
            <a:avLst/>
            <a:gdLst/>
            <a:ahLst/>
            <a:cxnLst/>
            <a:rect l="l" t="t" r="r" b="b"/>
            <a:pathLst>
              <a:path w="2344428" h="1473641">
                <a:moveTo>
                  <a:pt x="0" y="0"/>
                </a:moveTo>
                <a:lnTo>
                  <a:pt x="2344428" y="0"/>
                </a:lnTo>
                <a:lnTo>
                  <a:pt x="2344428" y="1473641"/>
                </a:lnTo>
                <a:lnTo>
                  <a:pt x="0" y="14736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223" r="-1422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986741" y="1432145"/>
            <a:ext cx="11301259" cy="3305618"/>
          </a:xfrm>
          <a:custGeom>
            <a:avLst/>
            <a:gdLst/>
            <a:ahLst/>
            <a:cxnLst/>
            <a:rect l="l" t="t" r="r" b="b"/>
            <a:pathLst>
              <a:path w="11301259" h="3305618">
                <a:moveTo>
                  <a:pt x="0" y="0"/>
                </a:moveTo>
                <a:lnTo>
                  <a:pt x="11301259" y="0"/>
                </a:lnTo>
                <a:lnTo>
                  <a:pt x="11301259" y="3305619"/>
                </a:lnTo>
                <a:lnTo>
                  <a:pt x="0" y="33056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55652" y="2426925"/>
            <a:ext cx="6366087" cy="835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79"/>
              </a:lnSpc>
            </a:pP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  <a:hlinkClick r:id="rId5" tooltip="http://www.frenchtouchmaison.com"/>
              </a:rPr>
              <a:t>French </a:t>
            </a: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Touch</a:t>
            </a:r>
          </a:p>
          <a:p>
            <a:pPr algn="l">
              <a:lnSpc>
                <a:spcPts val="5279"/>
              </a:lnSpc>
            </a:pPr>
            <a:endParaRPr lang="en-US" sz="4399" b="1">
              <a:solidFill>
                <a:srgbClr val="000000"/>
              </a:solidFill>
              <a:latin typeface="IBM Plex Sans Bold"/>
              <a:ea typeface="IBM Plex Sans Bold"/>
              <a:cs typeface="IBM Plex Sans Bold"/>
              <a:sym typeface="IBM Plex Sans Bold"/>
            </a:endParaRPr>
          </a:p>
          <a:p>
            <a:pPr algn="l">
              <a:lnSpc>
                <a:spcPts val="5279"/>
              </a:lnSpc>
            </a:pP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vous propose</a:t>
            </a:r>
          </a:p>
          <a:p>
            <a:pPr algn="l">
              <a:lnSpc>
                <a:spcPts val="5279"/>
              </a:lnSpc>
            </a:pP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dans un premier temps</a:t>
            </a:r>
          </a:p>
          <a:p>
            <a:pPr algn="l">
              <a:lnSpc>
                <a:spcPts val="5279"/>
              </a:lnSpc>
            </a:pP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un accompagnement  “découverte” sur place en toute sécurité et professionnalisme</a:t>
            </a:r>
          </a:p>
          <a:p>
            <a:pPr algn="l">
              <a:lnSpc>
                <a:spcPts val="5279"/>
              </a:lnSpc>
            </a:pPr>
            <a:endParaRPr lang="en-US" sz="4399" b="1">
              <a:solidFill>
                <a:srgbClr val="000000"/>
              </a:solidFill>
              <a:latin typeface="IBM Plex Sans Bold"/>
              <a:ea typeface="IBM Plex Sans Bold"/>
              <a:cs typeface="IBM Plex Sans Bold"/>
              <a:sym typeface="IBM Plex Sans Bold"/>
            </a:endParaRPr>
          </a:p>
          <a:p>
            <a:pPr algn="ctr">
              <a:lnSpc>
                <a:spcPts val="6119"/>
              </a:lnSpc>
            </a:pPr>
            <a:r>
              <a:rPr lang="en-US" sz="50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venez au salon de la</a:t>
            </a:r>
          </a:p>
          <a:p>
            <a:pPr algn="ctr">
              <a:lnSpc>
                <a:spcPts val="7319"/>
              </a:lnSpc>
            </a:pPr>
            <a:r>
              <a:rPr lang="en-US" sz="60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FOOD MANILA</a:t>
            </a:r>
          </a:p>
          <a:p>
            <a:pPr marL="0" lvl="0" indent="0" algn="l">
              <a:lnSpc>
                <a:spcPts val="5279"/>
              </a:lnSpc>
              <a:spcBef>
                <a:spcPct val="0"/>
              </a:spcBef>
            </a:pPr>
            <a:endParaRPr lang="en-US" sz="6099" b="1">
              <a:solidFill>
                <a:srgbClr val="000000"/>
              </a:solidFill>
              <a:latin typeface="IBM Plex Sans Bold"/>
              <a:ea typeface="IBM Plex Sans Bold"/>
              <a:cs typeface="IBM Plex Sans Bold"/>
              <a:sym typeface="IBM Plex Sa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360998" y="5411031"/>
            <a:ext cx="9405413" cy="1393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4199" b="1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6-9 august 2025</a:t>
            </a:r>
          </a:p>
          <a:p>
            <a:pPr algn="ctr">
              <a:lnSpc>
                <a:spcPts val="5719"/>
              </a:lnSpc>
              <a:spcBef>
                <a:spcPct val="0"/>
              </a:spcBef>
            </a:pPr>
            <a:r>
              <a:rPr lang="en-US" sz="4399" b="1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The Food Event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75755" y="6579825"/>
            <a:ext cx="3919012" cy="409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32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5594767" y="5113607"/>
            <a:ext cx="4920164" cy="528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83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1813064" y="7971758"/>
            <a:ext cx="3451265" cy="397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52"/>
              </a:lnSpc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894786" y="8790780"/>
            <a:ext cx="8655949" cy="672744"/>
            <a:chOff x="0" y="0"/>
            <a:chExt cx="11541266" cy="896992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1541266" cy="896992"/>
            </a:xfrm>
            <a:prstGeom prst="rect">
              <a:avLst/>
            </a:prstGeom>
            <a:solidFill>
              <a:srgbClr val="F243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805576" y="173841"/>
              <a:ext cx="10263182" cy="568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35"/>
                </a:lnSpc>
                <a:spcBef>
                  <a:spcPct val="0"/>
                </a:spcBef>
              </a:pPr>
              <a:r>
                <a:rPr lang="en-US" sz="2525" b="1">
                  <a:solidFill>
                    <a:srgbClr val="FFFFFF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PROGRAMME “</a:t>
              </a:r>
              <a:r>
                <a:rPr lang="en-US" sz="2525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TOURISTIQUE SUR MESURE”</a:t>
              </a:r>
            </a:p>
          </p:txBody>
        </p:sp>
      </p:grpSp>
      <p:sp>
        <p:nvSpPr>
          <p:cNvPr id="5" name="Freeform 5">
            <a:hlinkClick r:id="rId2" tooltip="http://www.coop-uss.com"/>
          </p:cNvPr>
          <p:cNvSpPr/>
          <p:nvPr/>
        </p:nvSpPr>
        <p:spPr>
          <a:xfrm>
            <a:off x="2366482" y="695325"/>
            <a:ext cx="2344428" cy="1473641"/>
          </a:xfrm>
          <a:custGeom>
            <a:avLst/>
            <a:gdLst/>
            <a:ahLst/>
            <a:cxnLst/>
            <a:rect l="l" t="t" r="r" b="b"/>
            <a:pathLst>
              <a:path w="2344428" h="1473641">
                <a:moveTo>
                  <a:pt x="0" y="0"/>
                </a:moveTo>
                <a:lnTo>
                  <a:pt x="2344428" y="0"/>
                </a:lnTo>
                <a:lnTo>
                  <a:pt x="2344428" y="1473641"/>
                </a:lnTo>
                <a:lnTo>
                  <a:pt x="0" y="14736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223" r="-14223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80618" y="2486175"/>
            <a:ext cx="6366087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79"/>
              </a:lnSpc>
              <a:spcBef>
                <a:spcPct val="0"/>
              </a:spcBef>
            </a:pP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  <a:hlinkClick r:id="rId4" tooltip="http://www.frenchtouchmaison.com"/>
              </a:rPr>
              <a:t>French </a:t>
            </a: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Touch Propose</a:t>
            </a:r>
          </a:p>
        </p:txBody>
      </p:sp>
      <p:sp>
        <p:nvSpPr>
          <p:cNvPr id="7" name="AutoShape 7"/>
          <p:cNvSpPr/>
          <p:nvPr/>
        </p:nvSpPr>
        <p:spPr>
          <a:xfrm>
            <a:off x="373407" y="3810150"/>
            <a:ext cx="6890555" cy="6057514"/>
          </a:xfrm>
          <a:prstGeom prst="rect">
            <a:avLst/>
          </a:prstGeom>
          <a:solidFill>
            <a:srgbClr val="F4F4F4"/>
          </a:solidFill>
        </p:spPr>
      </p:sp>
      <p:sp>
        <p:nvSpPr>
          <p:cNvPr id="8" name="TextBox 8"/>
          <p:cNvSpPr txBox="1"/>
          <p:nvPr/>
        </p:nvSpPr>
        <p:spPr>
          <a:xfrm>
            <a:off x="863314" y="5132657"/>
            <a:ext cx="5543895" cy="1134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0"/>
              </a:lnSpc>
            </a:pPr>
            <a:r>
              <a:rPr lang="en-US" sz="2354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Accueil aéroport, navette</a:t>
            </a:r>
          </a:p>
          <a:p>
            <a:pPr algn="l">
              <a:lnSpc>
                <a:spcPts val="3060"/>
              </a:lnSpc>
            </a:pPr>
            <a:r>
              <a:rPr lang="en-US" sz="2354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Réservation hôtel “Copacabana Manila”</a:t>
            </a:r>
          </a:p>
          <a:p>
            <a:pPr algn="l">
              <a:lnSpc>
                <a:spcPts val="3060"/>
              </a:lnSpc>
            </a:pPr>
            <a:r>
              <a:rPr lang="en-US" sz="2354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Accès “Full Time” Salon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75755" y="6579825"/>
            <a:ext cx="3919012" cy="409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32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5594767" y="5113607"/>
            <a:ext cx="4920164" cy="528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83"/>
              </a:lnSpc>
            </a:pPr>
            <a:endParaRPr/>
          </a:p>
        </p:txBody>
      </p:sp>
      <p:grpSp>
        <p:nvGrpSpPr>
          <p:cNvPr id="11" name="Group 11"/>
          <p:cNvGrpSpPr/>
          <p:nvPr/>
        </p:nvGrpSpPr>
        <p:grpSpPr>
          <a:xfrm>
            <a:off x="1813064" y="6598875"/>
            <a:ext cx="5133641" cy="1590979"/>
            <a:chOff x="0" y="0"/>
            <a:chExt cx="6844855" cy="2121305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19050"/>
              <a:ext cx="6844855" cy="10079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07368" lvl="1" indent="-253684" algn="l">
                <a:lnSpc>
                  <a:spcPts val="3055"/>
                </a:lnSpc>
                <a:buFont typeface="Arial"/>
                <a:buChar char="•"/>
              </a:pPr>
              <a:r>
                <a:rPr lang="en-US" sz="235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Prise de rendez-vous</a:t>
              </a:r>
            </a:p>
            <a:p>
              <a:pPr marL="507368" lvl="1" indent="-253684" algn="l">
                <a:lnSpc>
                  <a:spcPts val="3055"/>
                </a:lnSpc>
                <a:buFont typeface="Arial"/>
                <a:buChar char="•"/>
              </a:pPr>
              <a:r>
                <a:rPr lang="en-US" sz="235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Accompagnement et traducteurs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576197"/>
              <a:ext cx="6844855" cy="5209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52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504231" y="7540332"/>
            <a:ext cx="6890555" cy="2481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8245" lvl="1" indent="-254123" algn="l">
              <a:lnSpc>
                <a:spcPts val="3060"/>
              </a:lnSpc>
              <a:buFont typeface="Arial"/>
              <a:buChar char="•"/>
            </a:pPr>
            <a:r>
              <a:rPr lang="en-US" sz="2354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Accompagnement hors salon “nouvelles villes”</a:t>
            </a:r>
          </a:p>
          <a:p>
            <a:pPr marL="508245" lvl="1" indent="-254123" algn="l">
              <a:lnSpc>
                <a:spcPts val="3060"/>
              </a:lnSpc>
              <a:buFont typeface="Arial"/>
              <a:buChar char="•"/>
            </a:pPr>
            <a:r>
              <a:rPr lang="en-US" sz="2354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Prise de RDV Manager de franchise  sur liste</a:t>
            </a:r>
          </a:p>
          <a:p>
            <a:pPr marL="508245" lvl="1" indent="-254123" algn="l">
              <a:lnSpc>
                <a:spcPts val="3060"/>
              </a:lnSpc>
              <a:buFont typeface="Arial"/>
              <a:buChar char="•"/>
            </a:pPr>
            <a:r>
              <a:rPr lang="en-US" sz="2354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Rapport post-salon</a:t>
            </a:r>
          </a:p>
          <a:p>
            <a:pPr algn="l">
              <a:lnSpc>
                <a:spcPts val="3060"/>
              </a:lnSpc>
            </a:pPr>
            <a:endParaRPr lang="en-US" sz="2354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algn="l">
              <a:lnSpc>
                <a:spcPts val="3060"/>
              </a:lnSpc>
            </a:pPr>
            <a:endParaRPr lang="en-US" sz="2354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algn="ctr">
              <a:lnSpc>
                <a:spcPts val="4620"/>
              </a:lnSpc>
            </a:pPr>
            <a:r>
              <a:rPr lang="en-US" sz="3554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BUDGET à partir de 1750 €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3382688"/>
            <a:ext cx="6366087" cy="132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79"/>
              </a:lnSpc>
            </a:pPr>
            <a:r>
              <a:rPr lang="en-US" sz="439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du 4/08 départ Paris </a:t>
            </a:r>
          </a:p>
          <a:p>
            <a:pPr marL="0" lvl="0" indent="0" algn="l">
              <a:lnSpc>
                <a:spcPts val="5279"/>
              </a:lnSpc>
              <a:spcBef>
                <a:spcPct val="0"/>
              </a:spcBef>
            </a:pPr>
            <a:r>
              <a:rPr lang="en-US" sz="439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au 11/08 départ Manila</a:t>
            </a:r>
          </a:p>
        </p:txBody>
      </p:sp>
      <p:sp>
        <p:nvSpPr>
          <p:cNvPr id="16" name="Freeform 16"/>
          <p:cNvSpPr/>
          <p:nvPr/>
        </p:nvSpPr>
        <p:spPr>
          <a:xfrm>
            <a:off x="8317143" y="2168966"/>
            <a:ext cx="8942157" cy="2615581"/>
          </a:xfrm>
          <a:custGeom>
            <a:avLst/>
            <a:gdLst/>
            <a:ahLst/>
            <a:cxnLst/>
            <a:rect l="l" t="t" r="r" b="b"/>
            <a:pathLst>
              <a:path w="8942157" h="2615581">
                <a:moveTo>
                  <a:pt x="0" y="0"/>
                </a:moveTo>
                <a:lnTo>
                  <a:pt x="8942157" y="0"/>
                </a:lnTo>
                <a:lnTo>
                  <a:pt x="8942157" y="2615581"/>
                </a:lnTo>
                <a:lnTo>
                  <a:pt x="0" y="26155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8520054" y="5883230"/>
            <a:ext cx="9405413" cy="1393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41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6-9 august 2025</a:t>
            </a:r>
          </a:p>
          <a:p>
            <a:pPr algn="ctr">
              <a:lnSpc>
                <a:spcPts val="5719"/>
              </a:lnSpc>
              <a:spcBef>
                <a:spcPct val="0"/>
              </a:spcBef>
            </a:pP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The Food Event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594767" y="5113607"/>
            <a:ext cx="4920164" cy="528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83"/>
              </a:lnSpc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82225" y="5493412"/>
            <a:ext cx="21239322" cy="4893203"/>
          </a:xfrm>
          <a:custGeom>
            <a:avLst/>
            <a:gdLst/>
            <a:ahLst/>
            <a:cxnLst/>
            <a:rect l="l" t="t" r="r" b="b"/>
            <a:pathLst>
              <a:path w="21239322" h="4893203">
                <a:moveTo>
                  <a:pt x="0" y="0"/>
                </a:moveTo>
                <a:lnTo>
                  <a:pt x="21239322" y="0"/>
                </a:lnTo>
                <a:lnTo>
                  <a:pt x="21239322" y="4893203"/>
                </a:lnTo>
                <a:lnTo>
                  <a:pt x="0" y="48932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b="-217256"/>
            </a:stretch>
          </a:blipFill>
        </p:spPr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700335" y="4896597"/>
          <a:ext cx="16243730" cy="4129512"/>
        </p:xfrm>
        <a:graphic>
          <a:graphicData uri="http://schemas.openxmlformats.org/drawingml/2006/table">
            <a:tbl>
              <a:tblPr/>
              <a:tblGrid>
                <a:gridCol w="3248746"/>
                <a:gridCol w="3248746"/>
                <a:gridCol w="3248746"/>
                <a:gridCol w="3248746"/>
                <a:gridCol w="3248746"/>
              </a:tblGrid>
              <a:tr h="1032378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Alimentation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Distribution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Sous Traitance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Call center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</a:tr>
              <a:tr h="1032378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Concurrent 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32378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Concurrent 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32378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Concurrent 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4" name="Group 4"/>
          <p:cNvGrpSpPr/>
          <p:nvPr/>
        </p:nvGrpSpPr>
        <p:grpSpPr>
          <a:xfrm>
            <a:off x="1242708" y="3670049"/>
            <a:ext cx="15158981" cy="884835"/>
            <a:chOff x="0" y="0"/>
            <a:chExt cx="20211975" cy="1179780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20211975" cy="1179780"/>
            </a:xfrm>
            <a:prstGeom prst="rect">
              <a:avLst/>
            </a:prstGeom>
            <a:solidFill>
              <a:srgbClr val="F243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410788" y="164316"/>
              <a:ext cx="17973694" cy="860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94"/>
                </a:lnSpc>
                <a:spcBef>
                  <a:spcPct val="0"/>
                </a:spcBef>
              </a:pPr>
              <a:r>
                <a:rPr lang="en-US" sz="3924" b="1">
                  <a:solidFill>
                    <a:srgbClr val="FFFFFF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VOUS NOUS PRÉCISEREZ VOTRE DOMAINE  D’INTÉRÊT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8822199" y="5954460"/>
            <a:ext cx="630474" cy="655890"/>
          </a:xfrm>
          <a:custGeom>
            <a:avLst/>
            <a:gdLst/>
            <a:ahLst/>
            <a:cxnLst/>
            <a:rect l="l" t="t" r="r" b="b"/>
            <a:pathLst>
              <a:path w="630474" h="655890">
                <a:moveTo>
                  <a:pt x="0" y="0"/>
                </a:moveTo>
                <a:lnTo>
                  <a:pt x="630474" y="0"/>
                </a:lnTo>
                <a:lnTo>
                  <a:pt x="630474" y="655890"/>
                </a:lnTo>
                <a:lnTo>
                  <a:pt x="0" y="6558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310317" y="4896597"/>
            <a:ext cx="630474" cy="655890"/>
          </a:xfrm>
          <a:custGeom>
            <a:avLst/>
            <a:gdLst/>
            <a:ahLst/>
            <a:cxnLst/>
            <a:rect l="l" t="t" r="r" b="b"/>
            <a:pathLst>
              <a:path w="630474" h="655890">
                <a:moveTo>
                  <a:pt x="0" y="0"/>
                </a:moveTo>
                <a:lnTo>
                  <a:pt x="630474" y="0"/>
                </a:lnTo>
                <a:lnTo>
                  <a:pt x="630474" y="655889"/>
                </a:lnTo>
                <a:lnTo>
                  <a:pt x="0" y="6558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616160" y="5012821"/>
            <a:ext cx="456125" cy="480592"/>
          </a:xfrm>
          <a:custGeom>
            <a:avLst/>
            <a:gdLst/>
            <a:ahLst/>
            <a:cxnLst/>
            <a:rect l="l" t="t" r="r" b="b"/>
            <a:pathLst>
              <a:path w="456125" h="480592">
                <a:moveTo>
                  <a:pt x="0" y="0"/>
                </a:moveTo>
                <a:lnTo>
                  <a:pt x="456125" y="0"/>
                </a:lnTo>
                <a:lnTo>
                  <a:pt x="456125" y="480591"/>
                </a:lnTo>
                <a:lnTo>
                  <a:pt x="0" y="4805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269700" y="1839485"/>
            <a:ext cx="12365946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10199"/>
              </a:lnSpc>
              <a:spcBef>
                <a:spcPct val="0"/>
              </a:spcBef>
            </a:pPr>
            <a:r>
              <a:rPr lang="en-US" sz="8499" u="non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Analyse des </a:t>
            </a:r>
            <a:r>
              <a:rPr lang="en-US" sz="8499" b="1" u="none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secteurs</a:t>
            </a:r>
          </a:p>
        </p:txBody>
      </p:sp>
      <p:sp>
        <p:nvSpPr>
          <p:cNvPr id="11" name="Freeform 11"/>
          <p:cNvSpPr/>
          <p:nvPr/>
        </p:nvSpPr>
        <p:spPr>
          <a:xfrm>
            <a:off x="12169360" y="7019420"/>
            <a:ext cx="456125" cy="480592"/>
          </a:xfrm>
          <a:custGeom>
            <a:avLst/>
            <a:gdLst/>
            <a:ahLst/>
            <a:cxnLst/>
            <a:rect l="l" t="t" r="r" b="b"/>
            <a:pathLst>
              <a:path w="456125" h="480592">
                <a:moveTo>
                  <a:pt x="0" y="0"/>
                </a:moveTo>
                <a:lnTo>
                  <a:pt x="456125" y="0"/>
                </a:lnTo>
                <a:lnTo>
                  <a:pt x="456125" y="480592"/>
                </a:lnTo>
                <a:lnTo>
                  <a:pt x="0" y="4805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>
            <a:hlinkClick r:id="rId8" tooltip="http://www.coop-uss.com"/>
          </p:cNvPr>
          <p:cNvSpPr/>
          <p:nvPr/>
        </p:nvSpPr>
        <p:spPr>
          <a:xfrm>
            <a:off x="410481" y="356319"/>
            <a:ext cx="2344428" cy="1473641"/>
          </a:xfrm>
          <a:custGeom>
            <a:avLst/>
            <a:gdLst/>
            <a:ahLst/>
            <a:cxnLst/>
            <a:rect l="l" t="t" r="r" b="b"/>
            <a:pathLst>
              <a:path w="2344428" h="1473641">
                <a:moveTo>
                  <a:pt x="0" y="0"/>
                </a:moveTo>
                <a:lnTo>
                  <a:pt x="2344429" y="0"/>
                </a:lnTo>
                <a:lnTo>
                  <a:pt x="2344429" y="1473641"/>
                </a:lnTo>
                <a:lnTo>
                  <a:pt x="0" y="147364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4223" r="-14223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103211" y="704850"/>
            <a:ext cx="4011642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79"/>
              </a:lnSpc>
              <a:spcBef>
                <a:spcPct val="0"/>
              </a:spcBef>
            </a:pP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  <a:hlinkClick r:id="rId10" tooltip="http://www.frenchtouchmaison.com"/>
              </a:rPr>
              <a:t>French </a:t>
            </a: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Touch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0104444"/>
            <a:ext cx="18288000" cy="182556"/>
          </a:xfrm>
          <a:prstGeom prst="rect">
            <a:avLst/>
          </a:prstGeom>
          <a:solidFill>
            <a:srgbClr val="F24300"/>
          </a:solidFill>
        </p:spPr>
      </p:sp>
      <p:sp>
        <p:nvSpPr>
          <p:cNvPr id="3" name="TextBox 3"/>
          <p:cNvSpPr txBox="1"/>
          <p:nvPr/>
        </p:nvSpPr>
        <p:spPr>
          <a:xfrm>
            <a:off x="1028700" y="3732784"/>
            <a:ext cx="5446590" cy="41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3250"/>
              </a:lnSpc>
              <a:buFont typeface="Arial"/>
              <a:buChar char="•"/>
            </a:pPr>
            <a:r>
              <a:rPr lang="en-US" sz="2500" u="sng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Départ </a:t>
            </a:r>
            <a:r>
              <a:rPr lang="en-US" sz="25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CDG ROISSY - France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4492132"/>
            <a:ext cx="5446590" cy="41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3250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Arrivée Manille - Philippines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5251480"/>
            <a:ext cx="6018090" cy="41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3250"/>
              </a:lnSpc>
              <a:buFont typeface="Arial"/>
              <a:buChar char="•"/>
            </a:pPr>
            <a:r>
              <a:rPr lang="en-US" sz="2500" u="sng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Logement : </a:t>
            </a:r>
            <a:r>
              <a:rPr lang="en-US" sz="25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Copacabana   - Manille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6010828"/>
            <a:ext cx="5808540" cy="41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3250"/>
              </a:lnSpc>
              <a:buFont typeface="Arial"/>
              <a:buChar char="•"/>
            </a:pPr>
            <a:r>
              <a:rPr lang="en-US" sz="2500" u="sng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Rencontres  “</a:t>
            </a:r>
            <a:r>
              <a:rPr lang="en-US" sz="25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OFFICIELS FRANCE”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7529524"/>
            <a:ext cx="5446590" cy="41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just">
              <a:lnSpc>
                <a:spcPts val="3250"/>
              </a:lnSpc>
              <a:buFont typeface="Arial"/>
              <a:buChar char="•"/>
            </a:pPr>
            <a:r>
              <a:rPr lang="en-US" sz="2500" u="sng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Visites </a:t>
            </a:r>
            <a:r>
              <a:rPr lang="en-US" sz="25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Hors Salon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8288872"/>
            <a:ext cx="5446590" cy="41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3250"/>
              </a:lnSpc>
              <a:buFont typeface="Arial"/>
              <a:buChar char="•"/>
            </a:pPr>
            <a:r>
              <a:rPr lang="en-US" sz="2500" u="sng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Rendez-vous pré-établis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6770176"/>
            <a:ext cx="5446590" cy="41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3250"/>
              </a:lnSpc>
              <a:buFont typeface="Arial"/>
              <a:buChar char="•"/>
            </a:pPr>
            <a:r>
              <a:rPr lang="en-US" sz="2500" u="sng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Visites </a:t>
            </a:r>
            <a:r>
              <a:rPr lang="en-US" sz="25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salon Wofex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304810" y="6010828"/>
            <a:ext cx="5446590" cy="41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3250"/>
              </a:lnSpc>
              <a:buFont typeface="Arial"/>
              <a:buChar char="•"/>
            </a:pPr>
            <a:r>
              <a:rPr lang="en-US" sz="2500" u="sng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Options </a:t>
            </a:r>
            <a:r>
              <a:rPr lang="en-US" sz="25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visites touristiques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304810" y="3732784"/>
            <a:ext cx="5446590" cy="41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3250"/>
              </a:lnSpc>
              <a:buFont typeface="Arial"/>
              <a:buChar char="•"/>
            </a:pPr>
            <a:r>
              <a:rPr lang="en-US" sz="2500" u="sng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Nos Intervenants</a:t>
            </a:r>
            <a:r>
              <a:rPr lang="en-US" sz="25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en Franchise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304810" y="5251480"/>
            <a:ext cx="5446590" cy="41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3250"/>
              </a:lnSpc>
              <a:buFont typeface="Arial"/>
              <a:buChar char="•"/>
            </a:pPr>
            <a:r>
              <a:rPr lang="en-US" sz="2500" u="sng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Soirées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304810" y="4492132"/>
            <a:ext cx="6051437" cy="41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3250"/>
              </a:lnSpc>
              <a:buFont typeface="Arial"/>
              <a:buChar char="•"/>
            </a:pPr>
            <a:r>
              <a:rPr lang="en-US" sz="2500" u="sng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Nos Intervenants</a:t>
            </a:r>
            <a:r>
              <a:rPr lang="en-US" sz="25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Aspect Juridique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304810" y="6770176"/>
            <a:ext cx="5446590" cy="41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3250"/>
              </a:lnSpc>
              <a:buFont typeface="Arial"/>
              <a:buChar char="•"/>
            </a:pPr>
            <a:r>
              <a:rPr lang="en-US" sz="2500" u="sng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Temps </a:t>
            </a:r>
            <a:r>
              <a:rPr lang="en-US" sz="25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libres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304810" y="7529524"/>
            <a:ext cx="5446590" cy="41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3250"/>
              </a:lnSpc>
              <a:buFont typeface="Arial"/>
              <a:buChar char="•"/>
            </a:pPr>
            <a:r>
              <a:rPr lang="en-US" sz="2500" u="sng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Rapport </a:t>
            </a:r>
            <a:r>
              <a:rPr lang="en-US" sz="25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de Mission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714803" y="1352550"/>
            <a:ext cx="11544497" cy="1743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120"/>
              </a:lnSpc>
            </a:pPr>
            <a:r>
              <a:rPr lang="en-US" sz="76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LE SEJOUR INDIVIDUEL</a:t>
            </a:r>
          </a:p>
          <a:p>
            <a:pPr algn="r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PRECISEZ NOUS VOS SOUHAITS</a:t>
            </a:r>
          </a:p>
          <a:p>
            <a:pPr marL="0" lvl="0" indent="0" algn="r">
              <a:lnSpc>
                <a:spcPts val="240"/>
              </a:lnSpc>
              <a:spcBef>
                <a:spcPct val="0"/>
              </a:spcBef>
            </a:pPr>
            <a:endParaRPr lang="en-US" sz="360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7" name="Freeform 17">
            <a:hlinkClick r:id="rId2" tooltip="http://www.coop-uss.com"/>
          </p:cNvPr>
          <p:cNvSpPr/>
          <p:nvPr/>
        </p:nvSpPr>
        <p:spPr>
          <a:xfrm>
            <a:off x="410481" y="356319"/>
            <a:ext cx="2344428" cy="1473641"/>
          </a:xfrm>
          <a:custGeom>
            <a:avLst/>
            <a:gdLst/>
            <a:ahLst/>
            <a:cxnLst/>
            <a:rect l="l" t="t" r="r" b="b"/>
            <a:pathLst>
              <a:path w="2344428" h="1473641">
                <a:moveTo>
                  <a:pt x="0" y="0"/>
                </a:moveTo>
                <a:lnTo>
                  <a:pt x="2344429" y="0"/>
                </a:lnTo>
                <a:lnTo>
                  <a:pt x="2344429" y="1473641"/>
                </a:lnTo>
                <a:lnTo>
                  <a:pt x="0" y="14736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223" r="-14223"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3103211" y="704850"/>
            <a:ext cx="4011642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79"/>
              </a:lnSpc>
              <a:spcBef>
                <a:spcPct val="0"/>
              </a:spcBef>
            </a:pP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  <a:hlinkClick r:id="rId4" tooltip="http://www.frenchtouchmaison.com"/>
              </a:rPr>
              <a:t>French </a:t>
            </a: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Touch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3132072" y="5954663"/>
            <a:ext cx="16260828" cy="10022583"/>
          </a:xfrm>
          <a:custGeom>
            <a:avLst/>
            <a:gdLst/>
            <a:ahLst/>
            <a:cxnLst/>
            <a:rect l="l" t="t" r="r" b="b"/>
            <a:pathLst>
              <a:path w="16260828" h="10022583">
                <a:moveTo>
                  <a:pt x="16260828" y="0"/>
                </a:moveTo>
                <a:lnTo>
                  <a:pt x="0" y="0"/>
                </a:lnTo>
                <a:lnTo>
                  <a:pt x="0" y="10022583"/>
                </a:lnTo>
                <a:lnTo>
                  <a:pt x="16260828" y="10022583"/>
                </a:lnTo>
                <a:lnTo>
                  <a:pt x="1626082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7402777" y="2720926"/>
          <a:ext cx="9856524" cy="6467472"/>
        </p:xfrm>
        <a:graphic>
          <a:graphicData uri="http://schemas.openxmlformats.org/drawingml/2006/table">
            <a:tbl>
              <a:tblPr/>
              <a:tblGrid>
                <a:gridCol w="3285508"/>
                <a:gridCol w="3285508"/>
                <a:gridCol w="3285508"/>
              </a:tblGrid>
              <a:tr h="1077912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Individuel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Couple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</a:tr>
              <a:tr h="1077912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Transport aérien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… 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… 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7912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Hébergement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… 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… 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7912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Restauration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… 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… 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7912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Logistique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… 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… 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7912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Transport local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… 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… 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4" name="Group 4"/>
          <p:cNvGrpSpPr/>
          <p:nvPr/>
        </p:nvGrpSpPr>
        <p:grpSpPr>
          <a:xfrm>
            <a:off x="754869" y="2242060"/>
            <a:ext cx="6647908" cy="1253615"/>
            <a:chOff x="0" y="0"/>
            <a:chExt cx="8863877" cy="1671486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8863877" cy="1671486"/>
            </a:xfrm>
            <a:prstGeom prst="rect">
              <a:avLst/>
            </a:prstGeom>
            <a:solidFill>
              <a:srgbClr val="F243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618695" y="333672"/>
              <a:ext cx="7882288" cy="7397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3"/>
                </a:lnSpc>
                <a:spcBef>
                  <a:spcPct val="0"/>
                </a:spcBef>
              </a:pPr>
              <a:r>
                <a:rPr lang="en-US" sz="3430" b="1">
                  <a:solidFill>
                    <a:srgbClr val="FFFFFF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SELON </a:t>
              </a:r>
              <a:r>
                <a:rPr lang="en-US" sz="3430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VOS ORDRES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54869" y="4638675"/>
            <a:ext cx="5372673" cy="461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120"/>
              </a:lnSpc>
              <a:spcBef>
                <a:spcPct val="0"/>
              </a:spcBef>
            </a:pPr>
            <a:r>
              <a:rPr lang="en-US" sz="76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préparera un budget </a:t>
            </a:r>
            <a:r>
              <a:rPr lang="en-US" sz="7600" u="non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sur mesure pour vous </a:t>
            </a:r>
          </a:p>
        </p:txBody>
      </p:sp>
      <p:sp>
        <p:nvSpPr>
          <p:cNvPr id="8" name="Freeform 8">
            <a:hlinkClick r:id="rId4" tooltip="http://www.coop-uss.com"/>
          </p:cNvPr>
          <p:cNvSpPr/>
          <p:nvPr/>
        </p:nvSpPr>
        <p:spPr>
          <a:xfrm>
            <a:off x="410481" y="356319"/>
            <a:ext cx="2344428" cy="1473641"/>
          </a:xfrm>
          <a:custGeom>
            <a:avLst/>
            <a:gdLst/>
            <a:ahLst/>
            <a:cxnLst/>
            <a:rect l="l" t="t" r="r" b="b"/>
            <a:pathLst>
              <a:path w="2344428" h="1473641">
                <a:moveTo>
                  <a:pt x="0" y="0"/>
                </a:moveTo>
                <a:lnTo>
                  <a:pt x="2344429" y="0"/>
                </a:lnTo>
                <a:lnTo>
                  <a:pt x="2344429" y="1473641"/>
                </a:lnTo>
                <a:lnTo>
                  <a:pt x="0" y="14736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4223" r="-14223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103211" y="704850"/>
            <a:ext cx="4011642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79"/>
              </a:lnSpc>
              <a:spcBef>
                <a:spcPct val="0"/>
              </a:spcBef>
            </a:pP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  <a:hlinkClick r:id="rId6" tooltip="http://www.frenchtouchmaison.com"/>
              </a:rPr>
              <a:t>French </a:t>
            </a: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Touch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563</Words>
  <Application>Microsoft Office PowerPoint</Application>
  <PresentationFormat>Personnalisé</PresentationFormat>
  <Paragraphs>162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IBM Plex Sans</vt:lpstr>
      <vt:lpstr>IBM Plex Sans Bold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SALON WOFEX IN PHLIPPINES</dc:title>
  <dc:creator>Renaut</dc:creator>
  <cp:lastModifiedBy>Renaut</cp:lastModifiedBy>
  <cp:revision>4</cp:revision>
  <dcterms:created xsi:type="dcterms:W3CDTF">2006-08-16T00:00:00Z</dcterms:created>
  <dcterms:modified xsi:type="dcterms:W3CDTF">2024-09-22T09:25:53Z</dcterms:modified>
  <dc:identifier>DAGRXpXwf7I</dc:identifier>
</cp:coreProperties>
</file>