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BM Plex Sans" panose="020B0604020202020204" charset="0"/>
      <p:regular r:id="rId19"/>
    </p:embeddedFont>
    <p:embeddedFont>
      <p:font typeface="IBM Plex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p-uss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8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ippinesfrance.com/media.html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://www.francephilippines.fr/consulting/index.html" TargetMode="External"/><Relationship Id="rId2" Type="http://schemas.openxmlformats.org/officeDocument/2006/relationships/hyperlink" Target="http://www.philippinesfr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://www.philippinesfrance.com/media/index.html" TargetMode="External"/><Relationship Id="rId10" Type="http://schemas.openxmlformats.org/officeDocument/2006/relationships/hyperlink" Target="http://www.frenchtouchmaison.com/" TargetMode="External"/><Relationship Id="rId4" Type="http://schemas.openxmlformats.org/officeDocument/2006/relationships/hyperlink" Target="http://www.francephilippines.fr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ancephilippines.fr/consultig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frenchtouchmaison.com" TargetMode="External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frenchtouchmaison.co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hyperlink" Target="https://docs.google.com/spreadsheets/d/1DUF2isFWsqVSYhbaACYtbgcLi_YjDqpE3GLQIVgkKQg/edit#gid=69851113" TargetMode="External"/><Relationship Id="rId1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hyperlink" Target="http://www.frenchtouchmaiso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p-uss.com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nchtouchmais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699" y="8826430"/>
            <a:ext cx="10654147" cy="863740"/>
            <a:chOff x="0" y="0"/>
            <a:chExt cx="14205529" cy="1151653"/>
          </a:xfrm>
        </p:grpSpPr>
        <p:sp>
          <p:nvSpPr>
            <p:cNvPr id="3" name="Freeform 3"/>
            <p:cNvSpPr/>
            <p:nvPr/>
          </p:nvSpPr>
          <p:spPr>
            <a:xfrm>
              <a:off x="0" y="182192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69461" y="-57150"/>
              <a:ext cx="13236068" cy="1077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25"/>
                </a:lnSpc>
                <a:spcBef>
                  <a:spcPct val="0"/>
                </a:spcBef>
              </a:pPr>
              <a:r>
                <a:rPr lang="en-US" sz="50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110 millions de consommateurs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2151761">
            <a:off x="10912533" y="-41575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>
            <a:off x="-4939101" y="6712177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6" tooltip="http://www.coop-uss.com"/>
          </p:cNvPr>
          <p:cNvSpPr/>
          <p:nvPr/>
        </p:nvSpPr>
        <p:spPr>
          <a:xfrm>
            <a:off x="735611" y="293260"/>
            <a:ext cx="3608088" cy="2267941"/>
          </a:xfrm>
          <a:custGeom>
            <a:avLst/>
            <a:gdLst/>
            <a:ahLst/>
            <a:cxnLst/>
            <a:rect l="l" t="t" r="r" b="b"/>
            <a:pathLst>
              <a:path w="3608088" h="2267941">
                <a:moveTo>
                  <a:pt x="0" y="0"/>
                </a:moveTo>
                <a:lnTo>
                  <a:pt x="3608088" y="0"/>
                </a:lnTo>
                <a:lnTo>
                  <a:pt x="3608088" y="2267941"/>
                </a:lnTo>
                <a:lnTo>
                  <a:pt x="0" y="226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23" r="-142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5611" y="3308136"/>
            <a:ext cx="566537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</a:p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  <a:p>
            <a:pPr marL="0" lvl="0" indent="0" algn="l">
              <a:lnSpc>
                <a:spcPts val="7456"/>
              </a:lnSpc>
              <a:spcBef>
                <a:spcPct val="0"/>
              </a:spcBef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Propose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11792" y="629793"/>
            <a:ext cx="12741958" cy="7108670"/>
            <a:chOff x="0" y="0"/>
            <a:chExt cx="16989278" cy="94782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8220290"/>
              <a:ext cx="16989278" cy="1257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 pays Occidental en Asie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64837"/>
              <a:ext cx="16989278" cy="711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27"/>
                </a:lnSpc>
              </a:pPr>
              <a:r>
                <a:rPr lang="en-US" sz="10327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DECOUVREZ LES  </a:t>
              </a:r>
            </a:p>
            <a:p>
              <a:pPr algn="ctr">
                <a:lnSpc>
                  <a:spcPts val="10327"/>
                </a:lnSpc>
              </a:pPr>
              <a:endParaRPr lang="en-US" sz="10327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algn="ctr">
                <a:lnSpc>
                  <a:spcPts val="10327"/>
                </a:lnSpc>
              </a:pPr>
              <a:r>
                <a:rPr lang="en-US" sz="10327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PHILIPPINES</a:t>
              </a:r>
            </a:p>
            <a:p>
              <a:pPr algn="ctr">
                <a:lnSpc>
                  <a:spcPts val="10327"/>
                </a:lnSpc>
              </a:pPr>
              <a:endParaRPr lang="en-US" sz="10327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132072" y="5954663"/>
            <a:ext cx="16260828" cy="10022583"/>
          </a:xfrm>
          <a:custGeom>
            <a:avLst/>
            <a:gdLst/>
            <a:ahLst/>
            <a:cxnLst/>
            <a:rect l="l" t="t" r="r" b="b"/>
            <a:pathLst>
              <a:path w="16260828" h="10022583">
                <a:moveTo>
                  <a:pt x="16260828" y="0"/>
                </a:moveTo>
                <a:lnTo>
                  <a:pt x="0" y="0"/>
                </a:lnTo>
                <a:lnTo>
                  <a:pt x="0" y="10022583"/>
                </a:lnTo>
                <a:lnTo>
                  <a:pt x="16260828" y="10022583"/>
                </a:lnTo>
                <a:lnTo>
                  <a:pt x="16260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402777" y="2720926"/>
          <a:ext cx="9856524" cy="6467472"/>
        </p:xfrm>
        <a:graphic>
          <a:graphicData uri="http://schemas.openxmlformats.org/drawingml/2006/table">
            <a:tbl>
              <a:tblPr/>
              <a:tblGrid>
                <a:gridCol w="3285508"/>
                <a:gridCol w="3285508"/>
                <a:gridCol w="3285508"/>
              </a:tblGrid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Individuel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Couple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aérien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Hébergement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Restauration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Logistique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local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754869" y="2242060"/>
            <a:ext cx="6647908" cy="1253615"/>
            <a:chOff x="0" y="0"/>
            <a:chExt cx="8863877" cy="167148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863877" cy="1671486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18695" y="333672"/>
              <a:ext cx="7882288" cy="73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3"/>
                </a:lnSpc>
                <a:spcBef>
                  <a:spcPct val="0"/>
                </a:spcBef>
              </a:pPr>
              <a:r>
                <a:rPr lang="en-US" sz="3430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SELON </a:t>
              </a:r>
              <a:r>
                <a:rPr lang="en-US" sz="343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VOS ORDRES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54869" y="4638675"/>
            <a:ext cx="5372673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préparera un budget </a:t>
            </a:r>
            <a:r>
              <a:rPr lang="en-US" sz="76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sur mesure pour vous </a:t>
            </a:r>
          </a:p>
        </p:txBody>
      </p: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82263" y="-1779210"/>
            <a:ext cx="12008614" cy="10502078"/>
          </a:xfrm>
          <a:custGeom>
            <a:avLst/>
            <a:gdLst/>
            <a:ahLst/>
            <a:cxnLst/>
            <a:rect l="l" t="t" r="r" b="b"/>
            <a:pathLst>
              <a:path w="12008614" h="10502078">
                <a:moveTo>
                  <a:pt x="0" y="0"/>
                </a:moveTo>
                <a:lnTo>
                  <a:pt x="12008614" y="0"/>
                </a:lnTo>
                <a:lnTo>
                  <a:pt x="12008614" y="10502079"/>
                </a:lnTo>
                <a:lnTo>
                  <a:pt x="0" y="10502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27189" y="2547905"/>
          <a:ext cx="9532110" cy="6710394"/>
        </p:xfrm>
        <a:graphic>
          <a:graphicData uri="http://schemas.openxmlformats.org/drawingml/2006/table">
            <a:tbl>
              <a:tblPr/>
              <a:tblGrid>
                <a:gridCol w="4766055"/>
                <a:gridCol w="4766055"/>
              </a:tblGrid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Accompagnement commercial, foires et salons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Représentation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Recherche de partenaires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Assistance marketing, juridique, compotable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Services de Ressources Humaines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Que voulez-vous 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34466" y="3481355"/>
            <a:ext cx="6280387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Services</a:t>
            </a:r>
          </a:p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et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prestations proposées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125158" y="1028700"/>
            <a:ext cx="3134142" cy="712748"/>
            <a:chOff x="0" y="0"/>
            <a:chExt cx="4178856" cy="95033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178856" cy="950331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91683" y="126040"/>
              <a:ext cx="3716088" cy="593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NOTRE DOSSIER COMPLET</a:t>
              </a:r>
            </a:p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À L'ORDRE DU JOUR</a:t>
              </a:r>
            </a:p>
          </p:txBody>
        </p:sp>
      </p:grp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4504" y="2634603"/>
            <a:ext cx="11384238" cy="9252281"/>
          </a:xfrm>
          <a:custGeom>
            <a:avLst/>
            <a:gdLst/>
            <a:ahLst/>
            <a:cxnLst/>
            <a:rect l="l" t="t" r="r" b="b"/>
            <a:pathLst>
              <a:path w="11384238" h="9252281">
                <a:moveTo>
                  <a:pt x="0" y="0"/>
                </a:moveTo>
                <a:lnTo>
                  <a:pt x="11384238" y="0"/>
                </a:lnTo>
                <a:lnTo>
                  <a:pt x="11384238" y="9252281"/>
                </a:lnTo>
                <a:lnTo>
                  <a:pt x="0" y="925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287954"/>
          <a:ext cx="16034594" cy="4957138"/>
        </p:xfrm>
        <a:graphic>
          <a:graphicData uri="http://schemas.openxmlformats.org/drawingml/2006/table">
            <a:tbl>
              <a:tblPr/>
              <a:tblGrid>
                <a:gridCol w="3246143"/>
                <a:gridCol w="3246143"/>
                <a:gridCol w="3246143"/>
                <a:gridCol w="3046794"/>
                <a:gridCol w="3249371"/>
              </a:tblGrid>
              <a:tr h="161664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En France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Didier Berger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06 80 26 87 73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cudber03@yahoo.fr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23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Aux Philippines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 Renaut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+63 (0) 9691960782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francois.renaut@yahoo.ro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25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4533312" y="8870001"/>
            <a:ext cx="10518068" cy="1416999"/>
            <a:chOff x="0" y="0"/>
            <a:chExt cx="14024090" cy="188933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4024090" cy="1889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78876" y="599862"/>
              <a:ext cx="12471057" cy="83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9"/>
                </a:lnSpc>
                <a:spcBef>
                  <a:spcPct val="0"/>
                </a:spcBef>
              </a:pPr>
              <a:r>
                <a:rPr lang="en-US" sz="3878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CONTACTEZ-NOUS MAINTENANT !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410530" y="4917606"/>
            <a:ext cx="1281699" cy="1588943"/>
          </a:xfrm>
          <a:custGeom>
            <a:avLst/>
            <a:gdLst/>
            <a:ahLst/>
            <a:cxnLst/>
            <a:rect l="l" t="t" r="r" b="b"/>
            <a:pathLst>
              <a:path w="1281699" h="1588943">
                <a:moveTo>
                  <a:pt x="0" y="0"/>
                </a:moveTo>
                <a:lnTo>
                  <a:pt x="1281699" y="0"/>
                </a:lnTo>
                <a:lnTo>
                  <a:pt x="1281699" y="1588942"/>
                </a:lnTo>
                <a:lnTo>
                  <a:pt x="0" y="158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853"/>
            </a:stretch>
          </a:blipFill>
        </p:spPr>
      </p:sp>
      <p:sp>
        <p:nvSpPr>
          <p:cNvPr id="8" name="Freeform 8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10530" y="3287954"/>
            <a:ext cx="926222" cy="1458306"/>
          </a:xfrm>
          <a:custGeom>
            <a:avLst/>
            <a:gdLst/>
            <a:ahLst/>
            <a:cxnLst/>
            <a:rect l="l" t="t" r="r" b="b"/>
            <a:pathLst>
              <a:path w="926222" h="1458306">
                <a:moveTo>
                  <a:pt x="0" y="0"/>
                </a:moveTo>
                <a:lnTo>
                  <a:pt x="926222" y="0"/>
                </a:lnTo>
                <a:lnTo>
                  <a:pt x="926222" y="1458306"/>
                </a:lnTo>
                <a:lnTo>
                  <a:pt x="0" y="1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11749" y="960462"/>
            <a:ext cx="1064755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Vos Intervenants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706154"/>
            <a:ext cx="777786" cy="66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71556" y="820683"/>
            <a:ext cx="5677196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4"/>
              </a:rPr>
              <a:t>http://www.francephilippines.fr</a:t>
            </a:r>
            <a:r>
              <a:rPr lang="en-US" sz="2900" dirty="0"/>
              <a:t> </a:t>
            </a:r>
            <a:endParaRPr lang="fr-FR" sz="2900" dirty="0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44" y="6665449"/>
            <a:ext cx="5268372" cy="22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" y="1490480"/>
            <a:ext cx="5848248" cy="22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416" y="1490480"/>
            <a:ext cx="5727560" cy="28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0" y="4692703"/>
            <a:ext cx="5646936" cy="264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" y="6726183"/>
            <a:ext cx="4966540" cy="25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91" y="715009"/>
            <a:ext cx="777786" cy="6691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007223" y="867447"/>
            <a:ext cx="6135014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2"/>
              </a:rPr>
              <a:t>http://www.philippinesfrance.com</a:t>
            </a:r>
            <a:endParaRPr lang="fr-FR" sz="2900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1" y="9256868"/>
            <a:ext cx="777786" cy="6691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95484" y="9591429"/>
            <a:ext cx="9832692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4"/>
              </a:rPr>
              <a:t>http://www.francephilippines.fr/consulting/index.html</a:t>
            </a:r>
            <a:endParaRPr lang="fr-FR" sz="2900" dirty="0"/>
          </a:p>
        </p:txBody>
      </p:sp>
      <p:sp>
        <p:nvSpPr>
          <p:cNvPr id="3" name="ZoneTexte 2"/>
          <p:cNvSpPr txBox="1"/>
          <p:nvPr/>
        </p:nvSpPr>
        <p:spPr>
          <a:xfrm>
            <a:off x="540601" y="174950"/>
            <a:ext cx="6284554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</a:t>
            </a:r>
            <a:r>
              <a:rPr lang="en-US" sz="3600" b="1" dirty="0" smtClean="0"/>
              <a:t>RANCE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/>
              <a:t>HILIPPINES</a:t>
            </a:r>
            <a:endParaRPr lang="fr-FR" sz="3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932455" y="174949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HILIPPINES </a:t>
            </a:r>
            <a:r>
              <a:rPr lang="en-US" sz="3200" b="1" dirty="0">
                <a:solidFill>
                  <a:schemeClr val="tx2"/>
                </a:solidFill>
              </a:rPr>
              <a:t>F</a:t>
            </a:r>
            <a:r>
              <a:rPr lang="en-US" sz="3200" b="1" dirty="0"/>
              <a:t>RANCE</a:t>
            </a:r>
            <a:endParaRPr lang="fr-FR" sz="3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119665" y="4088538"/>
            <a:ext cx="7116158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0"/>
              </a:rPr>
              <a:t>http://www.frenchtouchmaison.com</a:t>
            </a:r>
            <a:endParaRPr lang="fr-FR" sz="2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567661" y="3586907"/>
            <a:ext cx="45840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/>
              <a:t>rench </a:t>
            </a:r>
            <a:r>
              <a:rPr lang="en-US" sz="3200" b="1" dirty="0">
                <a:solidFill>
                  <a:schemeClr val="tx2"/>
                </a:solidFill>
              </a:rPr>
              <a:t>T</a:t>
            </a:r>
            <a:r>
              <a:rPr lang="en-US" sz="3200" b="1" dirty="0" smtClean="0"/>
              <a:t>ouch Maison</a:t>
            </a:r>
            <a:endParaRPr lang="fr-FR" sz="3200" b="1" dirty="0"/>
          </a:p>
        </p:txBody>
      </p:sp>
      <p:pic>
        <p:nvPicPr>
          <p:cNvPr id="30" name="Image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9" y="3955369"/>
            <a:ext cx="777786" cy="669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94149" y="5899585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gence </a:t>
            </a:r>
            <a:r>
              <a:rPr lang="en-US" sz="3200" b="1" dirty="0" err="1">
                <a:solidFill>
                  <a:schemeClr val="tx2"/>
                </a:solidFill>
              </a:rPr>
              <a:t>A</a:t>
            </a:r>
            <a:r>
              <a:rPr lang="en-US" sz="3200" b="1" dirty="0" err="1" smtClean="0"/>
              <a:t>sie</a:t>
            </a:r>
            <a:r>
              <a:rPr lang="en-US" sz="3200" b="1" dirty="0" smtClean="0"/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P</a:t>
            </a:r>
            <a:r>
              <a:rPr lang="en-US" sz="3200" b="1" dirty="0" err="1" smtClean="0"/>
              <a:t>acifique</a:t>
            </a:r>
            <a:endParaRPr lang="fr-FR" sz="3200" b="1" dirty="0"/>
          </a:p>
        </p:txBody>
      </p:sp>
      <p:pic>
        <p:nvPicPr>
          <p:cNvPr id="34" name="Image 3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41" y="8853454"/>
            <a:ext cx="777786" cy="66912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008096" y="9018866"/>
            <a:ext cx="8134140" cy="105743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8"/>
              </a:rPr>
              <a:t>http://www.philippinesfrance.com/media.html</a:t>
            </a:r>
            <a:endParaRPr lang="en-US" sz="2900" dirty="0"/>
          </a:p>
          <a:p>
            <a:endParaRPr lang="fr-FR" sz="29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31010" y="5899585"/>
            <a:ext cx="5268372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/>
              <a:t>Agence</a:t>
            </a:r>
            <a:r>
              <a:rPr lang="en-US" sz="3600" b="1" dirty="0">
                <a:solidFill>
                  <a:srgbClr val="FF0000"/>
                </a:solidFill>
              </a:rPr>
              <a:t> M</a:t>
            </a:r>
            <a:r>
              <a:rPr lang="en-US" sz="3600" b="1" dirty="0" smtClean="0"/>
              <a:t>edia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25154" y="706154"/>
            <a:ext cx="4304532" cy="2134649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6400" b="1" dirty="0"/>
              <a:t>Sites web </a:t>
            </a:r>
          </a:p>
          <a:p>
            <a:pPr algn="ctr"/>
            <a:r>
              <a:rPr lang="en-US" sz="6400" b="1" dirty="0"/>
              <a:t>GROUPE</a:t>
            </a:r>
            <a:endParaRPr lang="fr-FR" sz="6400" b="1" dirty="0"/>
          </a:p>
        </p:txBody>
      </p:sp>
    </p:spTree>
    <p:extLst>
      <p:ext uri="{BB962C8B-B14F-4D97-AF65-F5344CB8AC3E}">
        <p14:creationId xmlns:p14="http://schemas.microsoft.com/office/powerpoint/2010/main" val="25467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0622" y="4784170"/>
            <a:ext cx="5361227" cy="4040499"/>
            <a:chOff x="0" y="0"/>
            <a:chExt cx="7148303" cy="538733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7148303" cy="5387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8949" y="329247"/>
              <a:ext cx="6356697" cy="477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68"/>
                </a:lnSpc>
              </a:pPr>
              <a:r>
                <a:rPr lang="en-US" sz="5191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DÉVELOPPER </a:t>
              </a: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LA “PRÉSENCE” FRANÇAISE </a:t>
              </a:r>
            </a:p>
            <a:p>
              <a:pPr algn="ctr">
                <a:lnSpc>
                  <a:spcPts val="7268"/>
                </a:lnSpc>
                <a:spcBef>
                  <a:spcPct val="0"/>
                </a:spcBef>
              </a:pP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EN ASIE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616173" y="9505915"/>
            <a:ext cx="13374049" cy="912716"/>
            <a:chOff x="0" y="0"/>
            <a:chExt cx="17832065" cy="12169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216955" y="228627"/>
              <a:ext cx="16615110" cy="82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Philippines : 32 ème économie mondiale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345963" y="1829960"/>
            <a:ext cx="4537526" cy="6136692"/>
          </a:xfrm>
          <a:custGeom>
            <a:avLst/>
            <a:gdLst/>
            <a:ahLst/>
            <a:cxnLst/>
            <a:rect l="l" t="t" r="r" b="b"/>
            <a:pathLst>
              <a:path w="4537526" h="6136692">
                <a:moveTo>
                  <a:pt x="0" y="0"/>
                </a:moveTo>
                <a:lnTo>
                  <a:pt x="4537526" y="0"/>
                </a:lnTo>
                <a:lnTo>
                  <a:pt x="4537526" y="6136692"/>
                </a:lnTo>
                <a:lnTo>
                  <a:pt x="0" y="6136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5" r="-62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39739" y="2332185"/>
            <a:ext cx="559055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Ambition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197814" y="1823299"/>
            <a:ext cx="5060142" cy="2313170"/>
            <a:chOff x="0" y="0"/>
            <a:chExt cx="6746856" cy="308422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13536"/>
              <a:ext cx="6746856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estimons que cette relation est perfectible et notre ambition est de développer le secteur COOPERATION entre les deux pays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6477"/>
              <a:ext cx="6746856" cy="57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2"/>
                </a:lnSpc>
              </a:pPr>
              <a:r>
                <a:rPr lang="en-US" sz="27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relation France Philippines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99158" y="5153035"/>
            <a:ext cx="5060142" cy="2813616"/>
            <a:chOff x="0" y="0"/>
            <a:chExt cx="6746856" cy="375148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472424"/>
              <a:ext cx="6746856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21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 l’issue de cette visite nous vous proposerons de  nous confier le a responsabilité du développement en Asie et plus particulièrement aux Philippines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492"/>
              <a:ext cx="6746856" cy="1200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concept French Touch Maison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7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16173" y="9374284"/>
            <a:ext cx="13374049" cy="912716"/>
            <a:chOff x="0" y="0"/>
            <a:chExt cx="17832065" cy="12169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216955" y="228627"/>
              <a:ext cx="16615110" cy="82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Philippines : 32 ème économie mondiale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89283" y="5756400"/>
            <a:ext cx="506014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4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sp>
        <p:nvSpPr>
          <p:cNvPr id="8" name="AutoShape 8"/>
          <p:cNvSpPr/>
          <p:nvPr/>
        </p:nvSpPr>
        <p:spPr>
          <a:xfrm>
            <a:off x="9249425" y="4086225"/>
            <a:ext cx="7167688" cy="4798958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9" name="TextBox 9"/>
          <p:cNvSpPr txBox="1"/>
          <p:nvPr/>
        </p:nvSpPr>
        <p:spPr>
          <a:xfrm>
            <a:off x="9907699" y="4114800"/>
            <a:ext cx="6173158" cy="514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2"/>
              </a:lnSpc>
            </a:pPr>
            <a:r>
              <a:rPr lang="en-US" sz="58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CLIENTS</a:t>
            </a:r>
          </a:p>
          <a:p>
            <a:pPr algn="l">
              <a:lnSpc>
                <a:spcPts val="6972"/>
              </a:lnSpc>
            </a:pPr>
            <a:r>
              <a:rPr lang="en-US" sz="58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FOURNISSEURS</a:t>
            </a:r>
          </a:p>
          <a:p>
            <a:pPr algn="l">
              <a:lnSpc>
                <a:spcPts val="6972"/>
              </a:lnSpc>
            </a:pPr>
            <a:r>
              <a:rPr lang="en-US" sz="58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PARTENAIRES</a:t>
            </a:r>
          </a:p>
          <a:p>
            <a:pPr algn="l">
              <a:lnSpc>
                <a:spcPts val="6972"/>
              </a:lnSpc>
            </a:pPr>
            <a:r>
              <a:rPr lang="en-US" sz="58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SOUS-TRAITANTS</a:t>
            </a:r>
          </a:p>
          <a:p>
            <a:pPr marL="0" lvl="0" indent="0" algn="l">
              <a:lnSpc>
                <a:spcPts val="6012"/>
              </a:lnSpc>
              <a:spcBef>
                <a:spcPct val="0"/>
              </a:spcBef>
            </a:pPr>
            <a:endParaRPr lang="en-US" sz="5810" b="1">
              <a:solidFill>
                <a:srgbClr val="D3DEE7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82463" y="4114800"/>
            <a:ext cx="72531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IDENTIFIEZ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2695" y="5838004"/>
            <a:ext cx="72531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IDENTIFIEZ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2463" y="7589783"/>
            <a:ext cx="72531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IDENTIFIEZ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49425" y="657225"/>
            <a:ext cx="7253137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 L’OCCASION D’UNE MISSION ORGANISEE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899893" y="6122938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4"/>
                </a:lnTo>
                <a:lnTo>
                  <a:pt x="0" y="8328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2824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29164" y="410279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2" y="0"/>
                </a:lnTo>
                <a:lnTo>
                  <a:pt x="589452" y="436194"/>
                </a:lnTo>
                <a:lnTo>
                  <a:pt x="0" y="436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301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426527" y="9200345"/>
            <a:ext cx="13434946" cy="1086655"/>
            <a:chOff x="0" y="0"/>
            <a:chExt cx="17913261" cy="1448873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7913261" cy="1448873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50339" y="530425"/>
              <a:ext cx="15929540" cy="531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sz="2403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SURTOUT AU VU DE LA CROISSANCE DE LA 32 ÈME ÉCONOMIE MONDIALE !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82824" y="5704011"/>
            <a:ext cx="3707825" cy="1600504"/>
            <a:chOff x="0" y="0"/>
            <a:chExt cx="4943766" cy="213400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110 millions d’habitants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55497"/>
              <a:ext cx="4943766" cy="1054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Et plus particulèrement une population jeune!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29164" y="2003217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</a:t>
            </a:r>
            <a:r>
              <a:rPr lang="en-US" sz="80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Secteur de VOTRE CHOIX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290088" y="5704011"/>
            <a:ext cx="3707825" cy="2381554"/>
            <a:chOff x="0" y="0"/>
            <a:chExt cx="4943766" cy="317540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4943766" cy="995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Une demande de produits de qualité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563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 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groupes mondiaux ont saisi cette opportunité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  <a:hlinkClick r:id="rId12" tooltip="https://docs.google.com/spreadsheets/d/1DUF2isFWsqVSYhbaACYtbgcLi_YjDqpE3GLQIVgkKQg/edit#gid=69851113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84224" y="5704011"/>
            <a:ext cx="3707825" cy="2000554"/>
            <a:chOff x="0" y="0"/>
            <a:chExt cx="4943766" cy="266740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 “French Touch”Franch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55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En 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Asie la France profite d’une appr</a:t>
              </a:r>
              <a:r>
                <a:rPr lang="en-US" sz="2425" u="sng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é</a:t>
              </a: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ciation flatteuse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3211" y="704850"/>
            <a:ext cx="1216862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3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 vous  assiste pour contacter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103211" y="8023728"/>
            <a:ext cx="10654147" cy="727096"/>
            <a:chOff x="0" y="0"/>
            <a:chExt cx="14205529" cy="969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969461" y="24607"/>
              <a:ext cx="13236068" cy="81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5"/>
                </a:lnSpc>
                <a:spcBef>
                  <a:spcPct val="0"/>
                </a:spcBef>
              </a:pPr>
              <a:r>
                <a:rPr lang="en-US" sz="39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une porte vers l’Asie Pacifique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358827" y="5515731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2731317"/>
            <a:ext cx="5181600" cy="671987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6230261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727743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34674" y="407673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1" y="0"/>
                </a:lnTo>
                <a:lnTo>
                  <a:pt x="589451" y="436195"/>
                </a:lnTo>
                <a:lnTo>
                  <a:pt x="0" y="436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20158" y="3133185"/>
            <a:ext cx="5039142" cy="5669428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42830" y="9679792"/>
            <a:ext cx="11950074" cy="606704"/>
            <a:chOff x="0" y="0"/>
            <a:chExt cx="15933433" cy="80893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5933433" cy="808938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2147" y="183366"/>
              <a:ext cx="14168958" cy="47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5"/>
                </a:lnSpc>
                <a:spcBef>
                  <a:spcPct val="0"/>
                </a:spcBef>
              </a:pPr>
              <a:r>
                <a:rPr lang="en-US" sz="21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GROUPE FRANCE PHILIPPINES EST VOTRE PARTENAIRE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19175" y="5171825"/>
            <a:ext cx="5191125" cy="4191621"/>
            <a:chOff x="0" y="0"/>
            <a:chExt cx="6921500" cy="558882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921500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Observer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78171"/>
              <a:ext cx="6921500" cy="4286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c’est une occasion exceptionnelle  de rencontrer :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institutionnels du secteur</a:t>
              </a: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exposants : 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domaines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concepts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offres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38788" y="5100086"/>
            <a:ext cx="4919812" cy="4087553"/>
            <a:chOff x="0" y="0"/>
            <a:chExt cx="6559750" cy="5450071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28575"/>
              <a:ext cx="6559750" cy="708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7"/>
                </a:lnSpc>
              </a:pPr>
              <a:r>
                <a:rPr lang="en-US" sz="3374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Analyser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262871"/>
              <a:ext cx="6559750" cy="416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 flux d’intérêt de visiteurs et des “responsables” salon et hors salon</a:t>
              </a:r>
            </a:p>
            <a:p>
              <a:pPr algn="l">
                <a:lnSpc>
                  <a:spcPts val="3083"/>
                </a:lnSpc>
              </a:pPr>
              <a:endParaRPr lang="en-US" sz="237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motivations et centres d’intérêts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disponibilités financières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réactions à vos concepts </a:t>
              </a:r>
            </a:p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(questionnaire et fiche contact)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20158" y="5100086"/>
            <a:ext cx="5217791" cy="3777284"/>
            <a:chOff x="0" y="0"/>
            <a:chExt cx="6957055" cy="503637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28575"/>
              <a:ext cx="6957055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Décider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278171"/>
              <a:ext cx="6957055" cy="3734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 l’opportunité de construire une offre :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“filiale</a:t>
              </a:r>
            </a:p>
            <a:p>
              <a:pPr algn="l">
                <a:lnSpc>
                  <a:spcPts val="3152"/>
                </a:lnSpc>
              </a:pPr>
              <a:endParaRPr lang="en-US" sz="2425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Joint Venture</a:t>
              </a:r>
            </a:p>
            <a:p>
              <a:pPr algn="l">
                <a:lnSpc>
                  <a:spcPts val="3152"/>
                </a:lnSpc>
              </a:pPr>
              <a:endParaRPr lang="en-US" sz="2425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281860" y="502467"/>
            <a:ext cx="14156089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2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vous permet en 5/8 jours d’accéder au besoin de 110 millions de consommateurs et de pénétrer en ASie ...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552160"/>
            <a:ext cx="6210169" cy="1412280"/>
            <a:chOff x="0" y="0"/>
            <a:chExt cx="8280225" cy="188304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280225" cy="188304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7956" y="410074"/>
              <a:ext cx="7363270" cy="1166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SOMMES  EN FRANCE</a:t>
              </a:r>
            </a:p>
            <a:p>
              <a:pPr algn="ctr">
                <a:lnSpc>
                  <a:spcPts val="3675"/>
                </a:lnSpc>
                <a:spcBef>
                  <a:spcPct val="0"/>
                </a:spcBef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ET AUX PHILIPPINES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463047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05006" y="1677138"/>
            <a:ext cx="9128990" cy="2063642"/>
          </a:xfrm>
          <a:custGeom>
            <a:avLst/>
            <a:gdLst/>
            <a:ahLst/>
            <a:cxnLst/>
            <a:rect l="l" t="t" r="r" b="b"/>
            <a:pathLst>
              <a:path w="9128990" h="2063642">
                <a:moveTo>
                  <a:pt x="0" y="0"/>
                </a:moveTo>
                <a:lnTo>
                  <a:pt x="9128990" y="0"/>
                </a:lnTo>
                <a:lnTo>
                  <a:pt x="9128990" y="2063642"/>
                </a:lnTo>
                <a:lnTo>
                  <a:pt x="0" y="2063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857500"/>
            <a:ext cx="6366087" cy="742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vous propose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dans un premier temps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 accompagnement  “découverte” sur place en toute sécurité et professionnalisme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611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013879" y="1394045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813064" y="7971758"/>
            <a:ext cx="3451265" cy="39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9572545" y="537329"/>
            <a:ext cx="7317105" cy="935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9"/>
              </a:lnSpc>
              <a:spcBef>
                <a:spcPct val="0"/>
              </a:spcBef>
            </a:pPr>
            <a:r>
              <a:rPr lang="en-US" sz="5868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Venez lors de salons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822340" y="4228103"/>
            <a:ext cx="5244729" cy="3062704"/>
          </a:xfrm>
          <a:custGeom>
            <a:avLst/>
            <a:gdLst/>
            <a:ahLst/>
            <a:cxnLst/>
            <a:rect l="l" t="t" r="r" b="b"/>
            <a:pathLst>
              <a:path w="5244729" h="3062704">
                <a:moveTo>
                  <a:pt x="0" y="0"/>
                </a:moveTo>
                <a:lnTo>
                  <a:pt x="5244728" y="0"/>
                </a:lnTo>
                <a:lnTo>
                  <a:pt x="5244728" y="3062703"/>
                </a:lnTo>
                <a:lnTo>
                  <a:pt x="0" y="3062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2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72545" y="7716064"/>
            <a:ext cx="7686755" cy="2248376"/>
          </a:xfrm>
          <a:custGeom>
            <a:avLst/>
            <a:gdLst/>
            <a:ahLst/>
            <a:cxnLst/>
            <a:rect l="l" t="t" r="r" b="b"/>
            <a:pathLst>
              <a:path w="7686755" h="2248376">
                <a:moveTo>
                  <a:pt x="0" y="0"/>
                </a:moveTo>
                <a:lnTo>
                  <a:pt x="7686755" y="0"/>
                </a:lnTo>
                <a:lnTo>
                  <a:pt x="7686755" y="2248376"/>
                </a:lnTo>
                <a:lnTo>
                  <a:pt x="0" y="22483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4786" y="8585556"/>
            <a:ext cx="8655949" cy="672744"/>
            <a:chOff x="0" y="0"/>
            <a:chExt cx="11541266" cy="8969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541266" cy="89699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05576" y="173841"/>
              <a:ext cx="10263182" cy="56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PROGRAMME “</a:t>
              </a:r>
              <a:r>
                <a:rPr lang="en-US" sz="25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TOURISTIQUE SUR MESURE”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366482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373407" y="3810150"/>
            <a:ext cx="6890555" cy="6057514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7" name="Freeform 7"/>
          <p:cNvSpPr/>
          <p:nvPr/>
        </p:nvSpPr>
        <p:spPr>
          <a:xfrm>
            <a:off x="7572131" y="569563"/>
            <a:ext cx="11301259" cy="3814175"/>
          </a:xfrm>
          <a:custGeom>
            <a:avLst/>
            <a:gdLst/>
            <a:ahLst/>
            <a:cxnLst/>
            <a:rect l="l" t="t" r="r" b="b"/>
            <a:pathLst>
              <a:path w="11301259" h="3814175">
                <a:moveTo>
                  <a:pt x="0" y="0"/>
                </a:moveTo>
                <a:lnTo>
                  <a:pt x="11301259" y="0"/>
                </a:lnTo>
                <a:lnTo>
                  <a:pt x="11301259" y="3814175"/>
                </a:lnTo>
                <a:lnTo>
                  <a:pt x="0" y="381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0618" y="2486175"/>
            <a:ext cx="636608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Propose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3314" y="5132657"/>
            <a:ext cx="5543895" cy="11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Accueil aéroport, navette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Réservation hôtel “Copacabana Manila”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Accès “Full Time” Salon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1813064" y="6598875"/>
            <a:ext cx="5133641" cy="1590979"/>
            <a:chOff x="0" y="0"/>
            <a:chExt cx="6844855" cy="212130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0"/>
              <a:ext cx="6844855" cy="100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Prise de rendez-vous</a:t>
              </a:r>
            </a:p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Accompagnement et traducteurs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76197"/>
              <a:ext cx="6844855" cy="520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4231" y="7540332"/>
            <a:ext cx="6890555" cy="248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Accompagnement hors salon “nouvelles villes”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Prise de RDV Manager de franchise  sur liste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post-salon</a:t>
            </a: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ts val="4620"/>
              </a:lnSpc>
            </a:pPr>
            <a:r>
              <a:rPr lang="en-US" sz="3554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BUDGET à partir de 1 750 €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716063"/>
            <a:ext cx="636608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 Paris llea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20054" y="5883230"/>
            <a:ext cx="9405413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4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une mission d’accompagnement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 5-10 jours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225" y="5493412"/>
            <a:ext cx="21239322" cy="4893203"/>
          </a:xfrm>
          <a:custGeom>
            <a:avLst/>
            <a:gdLst/>
            <a:ahLst/>
            <a:cxnLst/>
            <a:rect l="l" t="t" r="r" b="b"/>
            <a:pathLst>
              <a:path w="21239322" h="4893203">
                <a:moveTo>
                  <a:pt x="0" y="0"/>
                </a:moveTo>
                <a:lnTo>
                  <a:pt x="21239322" y="0"/>
                </a:lnTo>
                <a:lnTo>
                  <a:pt x="21239322" y="4893203"/>
                </a:lnTo>
                <a:lnTo>
                  <a:pt x="0" y="489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21725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00335" y="4896597"/>
          <a:ext cx="16243730" cy="4129512"/>
        </p:xfrm>
        <a:graphic>
          <a:graphicData uri="http://schemas.openxmlformats.org/drawingml/2006/table">
            <a:tbl>
              <a:tblPr/>
              <a:tblGrid>
                <a:gridCol w="3248746"/>
                <a:gridCol w="3248746"/>
                <a:gridCol w="3248746"/>
                <a:gridCol w="3248746"/>
                <a:gridCol w="3248746"/>
              </a:tblGrid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Alimentation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Distribution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Sous Traitance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Call center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42708" y="3670049"/>
            <a:ext cx="15158981" cy="884835"/>
            <a:chOff x="0" y="0"/>
            <a:chExt cx="20211975" cy="117978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211975" cy="117978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0788" y="164316"/>
              <a:ext cx="17973694" cy="860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4"/>
                </a:lnSpc>
                <a:spcBef>
                  <a:spcPct val="0"/>
                </a:spcBef>
              </a:pPr>
              <a:r>
                <a:rPr lang="en-US" sz="3924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VOUS NOUS PRÉCISEREZ VOTRE DOMAINE  D’INTÉRÊT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822199" y="5954460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90"/>
                </a:lnTo>
                <a:lnTo>
                  <a:pt x="0" y="655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10317" y="4896597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89"/>
                </a:lnTo>
                <a:lnTo>
                  <a:pt x="0" y="65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16160" y="5012821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1"/>
                </a:lnTo>
                <a:lnTo>
                  <a:pt x="0" y="480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9700" y="1839485"/>
            <a:ext cx="123659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Analyse des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secteurs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69360" y="7019420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2"/>
                </a:lnTo>
                <a:lnTo>
                  <a:pt x="0" y="480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8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223" r="-1422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0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04444"/>
            <a:ext cx="18288000" cy="182556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Départ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CDG ROISSY - France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49213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Arrivée Manille - Philippines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251480"/>
            <a:ext cx="60180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Logement :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Copacabana   - Manille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010828"/>
            <a:ext cx="580854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Rencontres  “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OFFICIELS FRANCE”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just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Hors Salon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8887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Rendez-vous pré-établis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salon Worldbex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4810" y="6010828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Options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touristiques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481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 Franchise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4810" y="5251480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Soirées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4810" y="4492132"/>
            <a:ext cx="6051437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Aspect Juridique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81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libres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81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Mission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4803" y="1352550"/>
            <a:ext cx="11544497" cy="174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20"/>
              </a:lnSpc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SEJOUR INDIVIDUEL</a:t>
            </a:r>
          </a:p>
          <a:p>
            <a:pPr algn="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PRECISEZ NOUS VOS SOUHAITS</a:t>
            </a:r>
          </a:p>
          <a:p>
            <a:pPr marL="0" lvl="0" indent="0" algn="r">
              <a:lnSpc>
                <a:spcPts val="2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Freeform 17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577</Words>
  <Application>Microsoft Office PowerPoint</Application>
  <PresentationFormat>Personnalisé</PresentationFormat>
  <Paragraphs>165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IBM Plex Sans</vt:lpstr>
      <vt:lpstr>IBM Plex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DECOUVERTE DES PHILIPPINES</dc:title>
  <dc:creator>Renaut</dc:creator>
  <cp:lastModifiedBy>Renaut</cp:lastModifiedBy>
  <cp:revision>4</cp:revision>
  <dcterms:created xsi:type="dcterms:W3CDTF">2006-08-16T00:00:00Z</dcterms:created>
  <dcterms:modified xsi:type="dcterms:W3CDTF">2024-09-24T00:30:57Z</dcterms:modified>
  <dc:identifier>DAGRoGhpJyw</dc:identifier>
</cp:coreProperties>
</file>